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56" r:id="rId2"/>
    <p:sldId id="259" r:id="rId3"/>
    <p:sldId id="261" r:id="rId4"/>
    <p:sldId id="264" r:id="rId5"/>
    <p:sldId id="275" r:id="rId6"/>
    <p:sldId id="262" r:id="rId7"/>
    <p:sldId id="263" r:id="rId8"/>
    <p:sldId id="271" r:id="rId9"/>
    <p:sldId id="265" r:id="rId10"/>
    <p:sldId id="278" r:id="rId11"/>
    <p:sldId id="272" r:id="rId12"/>
    <p:sldId id="267" r:id="rId13"/>
    <p:sldId id="277" r:id="rId14"/>
    <p:sldId id="273" r:id="rId15"/>
    <p:sldId id="276" r:id="rId16"/>
    <p:sldId id="257" r:id="rId17"/>
    <p:sldId id="25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38" autoAdjust="0"/>
  </p:normalViewPr>
  <p:slideViewPr>
    <p:cSldViewPr>
      <p:cViewPr>
        <p:scale>
          <a:sx n="85" d="100"/>
          <a:sy n="85" d="100"/>
        </p:scale>
        <p:origin x="-71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4EB34-8B28-4BCB-94DD-9AC6128E2F45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4C980-5520-4C56-963E-9E0077C4FD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64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4C980-5520-4C56-963E-9E0077C4FD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>
            <a:alpha val="2392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D9CA5E3-E607-4891-8D82-61E5B57F0146}" type="datetimeFigureOut">
              <a:rPr lang="en-US" smtClean="0"/>
              <a:pPr/>
              <a:t>5/7/2011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0B998C0-0336-4DEE-8161-FC2842237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ev.sencha.com/deploy/ext-4.0.0/examples/desktop/desktop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dev.sencha.com/deploy/ext-4.0.0/examples/charts/FormDashboard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dev.sencha.com/deploy/ext-4.0.0/examples/layout/column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maura@devpartner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 to </a:t>
            </a:r>
            <a:r>
              <a:rPr lang="en-US" dirty="0" err="1" smtClean="0"/>
              <a:t>Sencha</a:t>
            </a:r>
            <a:r>
              <a:rPr lang="en-US" dirty="0"/>
              <a:t> </a:t>
            </a:r>
            <a:r>
              <a:rPr lang="en-US" dirty="0" smtClean="0"/>
              <a:t>Ext JS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JavaScript Framework for Rich Apps in Every Browser</a:t>
            </a:r>
            <a:endParaRPr lang="en-US" sz="2000" b="1" dirty="0"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6132731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>
              <a:buNone/>
            </a:pPr>
            <a:r>
              <a:rPr lang="en-US" dirty="0">
                <a:solidFill>
                  <a:schemeClr val="tx2">
                    <a:lumMod val="10000"/>
                    <a:lumOff val="90000"/>
                  </a:schemeClr>
                </a:solidFill>
              </a:rPr>
              <a:t>Maura Wilder </a:t>
            </a:r>
            <a:r>
              <a:rPr lang="en-US" dirty="0" smtClean="0">
                <a:solidFill>
                  <a:schemeClr val="tx2">
                    <a:lumMod val="10000"/>
                    <a:lumOff val="90000"/>
                  </a:schemeClr>
                </a:solidFill>
              </a:rPr>
              <a:t> maura@devpartners.com</a:t>
            </a:r>
            <a:endParaRPr lang="en-US" dirty="0"/>
          </a:p>
          <a:p>
            <a:pPr marL="109728" indent="0">
              <a:buNone/>
            </a:pPr>
            <a:r>
              <a:rPr lang="en-US" dirty="0">
                <a:solidFill>
                  <a:schemeClr val="tx2">
                    <a:lumMod val="10000"/>
                    <a:lumOff val="90000"/>
                  </a:schemeClr>
                </a:solidFill>
              </a:rPr>
              <a:t>Joan </a:t>
            </a:r>
            <a:r>
              <a:rPr lang="en-US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Wortman</a:t>
            </a:r>
            <a:r>
              <a:rPr lang="en-US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10000"/>
                    <a:lumOff val="90000"/>
                  </a:schemeClr>
                </a:solidFill>
              </a:rPr>
              <a:t> joan.wortman@gmail.com</a:t>
            </a:r>
            <a:endParaRPr lang="en-US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67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Mature </a:t>
            </a:r>
            <a:r>
              <a:rPr lang="en-US" dirty="0" smtClean="0"/>
              <a:t>library</a:t>
            </a:r>
          </a:p>
          <a:p>
            <a:pPr lvl="1"/>
            <a:r>
              <a:rPr lang="en-US" smtClean="0"/>
              <a:t>Extensible </a:t>
            </a:r>
            <a:r>
              <a:rPr lang="en-US" dirty="0" smtClean="0"/>
              <a:t>architecture</a:t>
            </a:r>
          </a:p>
          <a:p>
            <a:pPr lvl="2"/>
            <a:r>
              <a:rPr lang="en-US" dirty="0" smtClean="0"/>
              <a:t>Extend (inheritance)</a:t>
            </a:r>
          </a:p>
          <a:p>
            <a:pPr lvl="2"/>
            <a:r>
              <a:rPr lang="en-US" dirty="0" err="1" smtClean="0"/>
              <a:t>Mixins</a:t>
            </a:r>
            <a:r>
              <a:rPr lang="en-US" dirty="0" smtClean="0"/>
              <a:t> (multiple </a:t>
            </a:r>
            <a:r>
              <a:rPr lang="en-US" dirty="0" err="1" smtClean="0"/>
              <a:t>inheritence</a:t>
            </a:r>
            <a:r>
              <a:rPr lang="en-US" dirty="0" smtClean="0"/>
              <a:t>/traits)</a:t>
            </a:r>
            <a:endParaRPr lang="en-US" dirty="0" smtClean="0"/>
          </a:p>
          <a:p>
            <a:pPr lvl="2"/>
            <a:r>
              <a:rPr lang="en-US" dirty="0" smtClean="0"/>
              <a:t>Plugin</a:t>
            </a:r>
            <a:endParaRPr lang="en-US" dirty="0" smtClean="0"/>
          </a:p>
          <a:p>
            <a:pPr lvl="1"/>
            <a:r>
              <a:rPr lang="en-US" dirty="0" smtClean="0"/>
              <a:t>Theme builders</a:t>
            </a:r>
          </a:p>
          <a:p>
            <a:pPr lvl="1"/>
            <a:r>
              <a:rPr lang="en-US" dirty="0" smtClean="0"/>
              <a:t>Data support</a:t>
            </a:r>
          </a:p>
          <a:p>
            <a:r>
              <a:rPr lang="en-US" dirty="0" smtClean="0"/>
              <a:t>True cross-browser support</a:t>
            </a:r>
          </a:p>
          <a:p>
            <a:endParaRPr lang="en-US" dirty="0" smtClean="0"/>
          </a:p>
          <a:p>
            <a:pPr marL="109728" indent="0" fontAlgn="base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Ext JS </a:t>
            </a:r>
            <a:r>
              <a:rPr lang="en-US" dirty="0" smtClean="0"/>
              <a:t>4 </a:t>
            </a:r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343400"/>
            <a:ext cx="2568575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19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Components</a:t>
            </a:r>
          </a:p>
          <a:p>
            <a:r>
              <a:rPr lang="en-US" dirty="0" smtClean="0"/>
              <a:t>Data Store</a:t>
            </a:r>
          </a:p>
          <a:p>
            <a:r>
              <a:rPr lang="en-US" dirty="0" smtClean="0"/>
              <a:t>Grid</a:t>
            </a:r>
          </a:p>
          <a:p>
            <a:r>
              <a:rPr lang="en-US" dirty="0" smtClean="0"/>
              <a:t>Charts</a:t>
            </a:r>
          </a:p>
          <a:p>
            <a:r>
              <a:rPr lang="en-US" dirty="0" smtClean="0"/>
              <a:t>Layout Management</a:t>
            </a:r>
          </a:p>
          <a:p>
            <a:r>
              <a:rPr lang="en-US" dirty="0" smtClean="0"/>
              <a:t>More…</a:t>
            </a:r>
          </a:p>
          <a:p>
            <a:endParaRPr lang="en-US" dirty="0"/>
          </a:p>
          <a:p>
            <a:r>
              <a:rPr lang="en-US" dirty="0" smtClean="0"/>
              <a:t>Examples </a:t>
            </a:r>
          </a:p>
          <a:p>
            <a:r>
              <a:rPr lang="en-US" dirty="0">
                <a:hlinkClick r:id="rId2"/>
              </a:rPr>
              <a:t>http://dev.sencha.com/deploy/ext-4.0.0/examples/desktop/desktop.html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Widgets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864" y="152400"/>
            <a:ext cx="8229600" cy="1143000"/>
          </a:xfrm>
        </p:spPr>
        <p:txBody>
          <a:bodyPr/>
          <a:lstStyle/>
          <a:p>
            <a:r>
              <a:rPr lang="en-US" dirty="0" smtClean="0"/>
              <a:t>Components  (class system)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512520" y="1412115"/>
            <a:ext cx="2392036" cy="757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Component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85800" y="3886200"/>
            <a:ext cx="20574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Tab Panel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562600" y="3904633"/>
            <a:ext cx="2057400" cy="6489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Window</a:t>
            </a:r>
            <a:endParaRPr lang="en-US" dirty="0"/>
          </a:p>
        </p:txBody>
      </p:sp>
      <p:sp>
        <p:nvSpPr>
          <p:cNvPr id="8" name="Flowchart: Decision 7"/>
          <p:cNvSpPr/>
          <p:nvPr/>
        </p:nvSpPr>
        <p:spPr>
          <a:xfrm>
            <a:off x="5712506" y="1295400"/>
            <a:ext cx="2288494" cy="990600"/>
          </a:xfrm>
          <a:prstGeom prst="flowChartDecision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7000"/>
                  <a:lumMod val="0"/>
                  <a:lumOff val="100000"/>
                </a:schemeClr>
              </a:gs>
              <a:gs pos="11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63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Flowchart: Decision 8"/>
          <p:cNvSpPr/>
          <p:nvPr/>
        </p:nvSpPr>
        <p:spPr>
          <a:xfrm>
            <a:off x="6793230" y="5219700"/>
            <a:ext cx="1817370" cy="838200"/>
          </a:xfrm>
          <a:prstGeom prst="flowChartDecision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7000"/>
                  <a:lumMod val="0"/>
                  <a:lumOff val="100000"/>
                </a:schemeClr>
              </a:gs>
              <a:gs pos="11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63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ecision 9"/>
          <p:cNvSpPr/>
          <p:nvPr/>
        </p:nvSpPr>
        <p:spPr>
          <a:xfrm>
            <a:off x="4431030" y="5219700"/>
            <a:ext cx="2133600" cy="838200"/>
          </a:xfrm>
          <a:prstGeom prst="flowChartDecision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7000"/>
                  <a:lumMod val="0"/>
                  <a:lumOff val="100000"/>
                </a:schemeClr>
              </a:gs>
              <a:gs pos="11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63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104779" y="3923227"/>
            <a:ext cx="2005657" cy="6487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Menu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504256" y="2613499"/>
            <a:ext cx="2408564" cy="6631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Panel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098030" y="5454134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draggable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12030" y="5454134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dirty="0" err="1" smtClean="0"/>
              <a:t>esizeable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80182" y="1606034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Observable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8" idx="1"/>
          </p:cNvCxnSpPr>
          <p:nvPr/>
        </p:nvCxnSpPr>
        <p:spPr>
          <a:xfrm flipH="1">
            <a:off x="4885948" y="1790700"/>
            <a:ext cx="826558" cy="0"/>
          </a:xfrm>
          <a:prstGeom prst="straightConnector1">
            <a:avLst/>
          </a:prstGeom>
          <a:ln w="28575"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2" idx="2"/>
            <a:endCxn id="7" idx="0"/>
          </p:cNvCxnSpPr>
          <p:nvPr/>
        </p:nvCxnSpPr>
        <p:spPr>
          <a:xfrm rot="16200000" flipH="1">
            <a:off x="4835903" y="2149235"/>
            <a:ext cx="628033" cy="2882762"/>
          </a:xfrm>
          <a:prstGeom prst="bentConnector3">
            <a:avLst/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2" idx="2"/>
            <a:endCxn id="6" idx="0"/>
          </p:cNvCxnSpPr>
          <p:nvPr/>
        </p:nvCxnSpPr>
        <p:spPr>
          <a:xfrm rot="5400000">
            <a:off x="2406719" y="2584381"/>
            <a:ext cx="609600" cy="1994038"/>
          </a:xfrm>
          <a:prstGeom prst="bentConnector3">
            <a:avLst/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9" idx="0"/>
            <a:endCxn id="7" idx="2"/>
          </p:cNvCxnSpPr>
          <p:nvPr/>
        </p:nvCxnSpPr>
        <p:spPr>
          <a:xfrm flipH="1" flipV="1">
            <a:off x="6591300" y="4553568"/>
            <a:ext cx="1110615" cy="666132"/>
          </a:xfrm>
          <a:prstGeom prst="straightConnector1">
            <a:avLst/>
          </a:prstGeom>
          <a:ln w="28575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0" idx="0"/>
            <a:endCxn id="7" idx="2"/>
          </p:cNvCxnSpPr>
          <p:nvPr/>
        </p:nvCxnSpPr>
        <p:spPr>
          <a:xfrm flipV="1">
            <a:off x="5497830" y="4553568"/>
            <a:ext cx="1093470" cy="666132"/>
          </a:xfrm>
          <a:prstGeom prst="straightConnector1">
            <a:avLst/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12" idx="2"/>
            <a:endCxn id="11" idx="0"/>
          </p:cNvCxnSpPr>
          <p:nvPr/>
        </p:nvCxnSpPr>
        <p:spPr>
          <a:xfrm rot="16200000" flipH="1">
            <a:off x="3584760" y="3400378"/>
            <a:ext cx="646627" cy="399070"/>
          </a:xfrm>
          <a:prstGeom prst="bentConnector3">
            <a:avLst>
              <a:gd name="adj1" fmla="val 50000"/>
            </a:avLst>
          </a:prstGeom>
          <a:ln w="28575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4" idx="2"/>
            <a:endCxn id="12" idx="0"/>
          </p:cNvCxnSpPr>
          <p:nvPr/>
        </p:nvCxnSpPr>
        <p:spPr>
          <a:xfrm>
            <a:off x="3708538" y="2169285"/>
            <a:ext cx="0" cy="444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85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dirty="0"/>
              <a:t>01.Ext.define('</a:t>
            </a:r>
            <a:r>
              <a:rPr lang="en-US" dirty="0" err="1"/>
              <a:t>Ext.Window</a:t>
            </a:r>
            <a:r>
              <a:rPr lang="en-US" dirty="0"/>
              <a:t>', { </a:t>
            </a:r>
          </a:p>
          <a:p>
            <a:pPr marL="109728" indent="0">
              <a:buNone/>
            </a:pPr>
            <a:r>
              <a:rPr lang="en-US" dirty="0"/>
              <a:t>02.    extend: '</a:t>
            </a:r>
            <a:r>
              <a:rPr lang="en-US" dirty="0" err="1"/>
              <a:t>Ext.Panel</a:t>
            </a:r>
            <a:r>
              <a:rPr lang="en-US" dirty="0"/>
              <a:t>', </a:t>
            </a:r>
          </a:p>
          <a:p>
            <a:pPr marL="109728" indent="0">
              <a:buNone/>
            </a:pPr>
            <a:r>
              <a:rPr lang="en-US" dirty="0"/>
              <a:t>03.    requires: '</a:t>
            </a:r>
            <a:r>
              <a:rPr lang="en-US" dirty="0" err="1"/>
              <a:t>Ext.Tool</a:t>
            </a:r>
            <a:r>
              <a:rPr lang="en-US" dirty="0"/>
              <a:t>', </a:t>
            </a:r>
          </a:p>
          <a:p>
            <a:pPr marL="109728" indent="0">
              <a:buNone/>
            </a:pPr>
            <a:r>
              <a:rPr lang="en-US" dirty="0"/>
              <a:t>04.    </a:t>
            </a:r>
            <a:r>
              <a:rPr lang="en-US" dirty="0" err="1"/>
              <a:t>mixins</a:t>
            </a:r>
            <a:r>
              <a:rPr lang="en-US" dirty="0"/>
              <a:t>: { </a:t>
            </a:r>
          </a:p>
          <a:p>
            <a:pPr marL="109728" indent="0">
              <a:buNone/>
            </a:pPr>
            <a:r>
              <a:rPr lang="en-US" dirty="0"/>
              <a:t>05.        </a:t>
            </a:r>
            <a:r>
              <a:rPr lang="en-US" dirty="0" err="1"/>
              <a:t>draggable</a:t>
            </a:r>
            <a:r>
              <a:rPr lang="en-US" dirty="0"/>
              <a:t>: '</a:t>
            </a:r>
            <a:r>
              <a:rPr lang="en-US" dirty="0" err="1"/>
              <a:t>Ext.util.Draggable</a:t>
            </a:r>
            <a:r>
              <a:rPr lang="en-US" dirty="0"/>
              <a:t>'</a:t>
            </a:r>
          </a:p>
          <a:p>
            <a:pPr marL="109728" indent="0">
              <a:buNone/>
            </a:pPr>
            <a:r>
              <a:rPr lang="en-US" dirty="0"/>
              <a:t>06.    }, 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07.  </a:t>
            </a:r>
            <a:endParaRPr lang="en-US" dirty="0"/>
          </a:p>
          <a:p>
            <a:pPr marL="109728" indent="0">
              <a:buNone/>
            </a:pPr>
            <a:r>
              <a:rPr lang="en-US" dirty="0" smtClean="0"/>
              <a:t>08</a:t>
            </a:r>
            <a:r>
              <a:rPr lang="en-US" dirty="0"/>
              <a:t>.    </a:t>
            </a:r>
            <a:r>
              <a:rPr lang="en-US" dirty="0" err="1"/>
              <a:t>config</a:t>
            </a:r>
            <a:r>
              <a:rPr lang="en-US" dirty="0"/>
              <a:t>: { </a:t>
            </a:r>
          </a:p>
          <a:p>
            <a:pPr marL="109728" indent="0">
              <a:buNone/>
            </a:pPr>
            <a:r>
              <a:rPr lang="en-US" dirty="0"/>
              <a:t>09.        title: "Window Title"</a:t>
            </a:r>
          </a:p>
          <a:p>
            <a:pPr marL="109728" indent="0">
              <a:buNone/>
            </a:pPr>
            <a:r>
              <a:rPr lang="en-US" dirty="0"/>
              <a:t>10.    } </a:t>
            </a:r>
          </a:p>
          <a:p>
            <a:pPr marL="109728" indent="0">
              <a:buNone/>
            </a:pPr>
            <a:r>
              <a:rPr lang="en-US" dirty="0"/>
              <a:t>11.});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Mixins</a:t>
            </a:r>
            <a:r>
              <a:rPr lang="en-US" dirty="0" smtClean="0"/>
              <a:t> (multiple-traits)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3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Models and Stores to define data format</a:t>
            </a:r>
          </a:p>
          <a:p>
            <a:r>
              <a:rPr lang="en-US" dirty="0" err="1" smtClean="0"/>
              <a:t>DataReaders</a:t>
            </a:r>
            <a:r>
              <a:rPr lang="en-US" dirty="0" smtClean="0"/>
              <a:t> and </a:t>
            </a:r>
            <a:r>
              <a:rPr lang="en-US" dirty="0" err="1" smtClean="0"/>
              <a:t>DataWriters</a:t>
            </a:r>
            <a:r>
              <a:rPr lang="en-US" dirty="0" smtClean="0"/>
              <a:t> to populate, and update </a:t>
            </a:r>
            <a:r>
              <a:rPr lang="en-US" dirty="0" smtClean="0"/>
              <a:t>data</a:t>
            </a:r>
            <a:endParaRPr lang="en-US" dirty="0" smtClean="0"/>
          </a:p>
          <a:p>
            <a:r>
              <a:rPr lang="en-US" dirty="0" smtClean="0"/>
              <a:t>Local (in-page) and Remote (</a:t>
            </a:r>
            <a:r>
              <a:rPr lang="en-US" dirty="0" err="1" smtClean="0"/>
              <a:t>ajax</a:t>
            </a:r>
            <a:r>
              <a:rPr lang="en-US" dirty="0" smtClean="0"/>
              <a:t>) data access</a:t>
            </a:r>
          </a:p>
          <a:p>
            <a:r>
              <a:rPr lang="en-US" dirty="0" err="1" smtClean="0"/>
              <a:t>Databinding</a:t>
            </a:r>
            <a:r>
              <a:rPr lang="en-US" dirty="0" smtClean="0"/>
              <a:t> with common widgets (grid/tree/</a:t>
            </a:r>
            <a:r>
              <a:rPr lang="en-US" dirty="0" err="1" smtClean="0"/>
              <a:t>combobox</a:t>
            </a:r>
            <a:r>
              <a:rPr lang="en-US" dirty="0" smtClean="0"/>
              <a:t>)</a:t>
            </a:r>
          </a:p>
          <a:p>
            <a:r>
              <a:rPr lang="en-US" dirty="0" smtClean="0"/>
              <a:t>Built in filtering, sorting, grouping</a:t>
            </a:r>
          </a:p>
          <a:p>
            <a:r>
              <a:rPr lang="en-US" dirty="0" smtClean="0"/>
              <a:t>Supports client-side MVC</a:t>
            </a:r>
          </a:p>
          <a:p>
            <a:r>
              <a:rPr lang="en-US" dirty="0" smtClean="0"/>
              <a:t>http://bit.ly/k19wuS </a:t>
            </a:r>
          </a:p>
          <a:p>
            <a:r>
              <a:rPr lang="en-US" dirty="0" smtClean="0"/>
              <a:t>http://bit.ly/iUfT39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Package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1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Plugible</a:t>
            </a:r>
            <a:r>
              <a:rPr lang="en-US" dirty="0" smtClean="0"/>
              <a:t> data stores: array, </a:t>
            </a:r>
            <a:r>
              <a:rPr lang="en-US" dirty="0" err="1" smtClean="0"/>
              <a:t>json</a:t>
            </a:r>
            <a:r>
              <a:rPr lang="en-US" dirty="0" smtClean="0"/>
              <a:t>, xml, static (</a:t>
            </a:r>
            <a:r>
              <a:rPr lang="en-US" dirty="0" err="1" smtClean="0"/>
              <a:t>ajax</a:t>
            </a:r>
            <a:r>
              <a:rPr lang="en-US" dirty="0" smtClean="0"/>
              <a:t>, rest), dynamic (writable)</a:t>
            </a:r>
          </a:p>
          <a:p>
            <a:r>
              <a:rPr lang="en-US" dirty="0" smtClean="0"/>
              <a:t>Configurable features: grouping, paging, filtering, progress bar, sorting, cell and row editing, locking, searching, buffered scrolling…</a:t>
            </a:r>
          </a:p>
          <a:p>
            <a:r>
              <a:rPr lang="en-US" dirty="0" smtClean="0"/>
              <a:t>Customizable views</a:t>
            </a:r>
          </a:p>
          <a:p>
            <a:r>
              <a:rPr lang="en-US" dirty="0" smtClean="0"/>
              <a:t>Plugin capabilities</a:t>
            </a:r>
          </a:p>
          <a:p>
            <a:r>
              <a:rPr lang="en-US" dirty="0" smtClean="0"/>
              <a:t>(show examples)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63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1676400" cy="1249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Grid Code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1" y="304800"/>
            <a:ext cx="6781799" cy="6321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39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Pure </a:t>
            </a:r>
            <a:r>
              <a:rPr lang="en-US" dirty="0" err="1" smtClean="0"/>
              <a:t>javascript</a:t>
            </a:r>
            <a:r>
              <a:rPr lang="en-US" dirty="0" smtClean="0"/>
              <a:t> charting package</a:t>
            </a:r>
          </a:p>
          <a:p>
            <a:r>
              <a:rPr lang="en-US" dirty="0" smtClean="0"/>
              <a:t>Extends </a:t>
            </a:r>
            <a:r>
              <a:rPr lang="en-US" dirty="0" smtClean="0"/>
              <a:t>the </a:t>
            </a:r>
            <a:r>
              <a:rPr lang="en-US" dirty="0" err="1" smtClean="0"/>
              <a:t>Ext.draw</a:t>
            </a:r>
            <a:r>
              <a:rPr lang="en-US" dirty="0" smtClean="0"/>
              <a:t> package</a:t>
            </a:r>
          </a:p>
          <a:p>
            <a:pPr lvl="1"/>
            <a:r>
              <a:rPr lang="en-US" dirty="0" smtClean="0"/>
              <a:t>Works </a:t>
            </a:r>
            <a:r>
              <a:rPr lang="en-US" dirty="0"/>
              <a:t>with SVG and VML, automatically using the best engine it can find on each browser</a:t>
            </a:r>
            <a:endParaRPr lang="en-US" dirty="0" smtClean="0"/>
          </a:p>
          <a:p>
            <a:r>
              <a:rPr lang="en-US" dirty="0" smtClean="0"/>
              <a:t>Full featured chart library</a:t>
            </a:r>
          </a:p>
          <a:p>
            <a:pPr lvl="1"/>
            <a:r>
              <a:rPr lang="en-US" dirty="0" smtClean="0"/>
              <a:t>Pie</a:t>
            </a:r>
            <a:r>
              <a:rPr lang="en-US" dirty="0" smtClean="0"/>
              <a:t>, bar, stacked, line,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Scatter plots, </a:t>
            </a:r>
            <a:r>
              <a:rPr lang="en-US" dirty="0" smtClean="0"/>
              <a:t>gauges, live update, radar </a:t>
            </a:r>
            <a:r>
              <a:rPr lang="en-US" dirty="0" smtClean="0"/>
              <a:t>charts</a:t>
            </a:r>
          </a:p>
          <a:p>
            <a:r>
              <a:rPr lang="en-US" dirty="0" smtClean="0"/>
              <a:t>Works using the same data sets as Grids</a:t>
            </a:r>
          </a:p>
          <a:p>
            <a:pPr lvl="1"/>
            <a:r>
              <a:rPr lang="en-US" dirty="0" smtClean="0"/>
              <a:t>Define the axes</a:t>
            </a:r>
          </a:p>
          <a:p>
            <a:pPr lvl="1"/>
            <a:r>
              <a:rPr lang="en-US" dirty="0" smtClean="0"/>
              <a:t>Define the series</a:t>
            </a:r>
          </a:p>
          <a:p>
            <a:pPr marL="109728" indent="0">
              <a:buNone/>
            </a:pPr>
            <a:r>
              <a:rPr lang="en-US" sz="2200" dirty="0" smtClean="0"/>
              <a:t>Example: </a:t>
            </a:r>
          </a:p>
          <a:p>
            <a:pPr marL="109728" indent="0">
              <a:buNone/>
            </a:pPr>
            <a:r>
              <a:rPr lang="en-US" sz="1500" dirty="0" smtClean="0">
                <a:hlinkClick r:id="rId2"/>
              </a:rPr>
              <a:t>http</a:t>
            </a:r>
            <a:r>
              <a:rPr lang="en-US" sz="1500" dirty="0">
                <a:hlinkClick r:id="rId2"/>
              </a:rPr>
              <a:t>://</a:t>
            </a:r>
            <a:r>
              <a:rPr lang="en-US" sz="1500" dirty="0" smtClean="0">
                <a:hlinkClick r:id="rId2"/>
              </a:rPr>
              <a:t>dev.sencha.com/deploy/ext-4.0.0/examples/charts/FormDashboard.html</a:t>
            </a:r>
            <a:endParaRPr lang="en-US" sz="15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35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Draw </a:t>
            </a:r>
            <a:br>
              <a:rPr lang="en-US" dirty="0" smtClean="0"/>
            </a:br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143000"/>
            <a:ext cx="545782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97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Charts </a:t>
            </a:r>
            <a:r>
              <a:rPr lang="en-US" dirty="0" smtClean="0"/>
              <a:t>example/code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794334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95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 Management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534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19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http://dev.sencha.com/deploy/ext-4.0.0/examples/layout/column.html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 layout example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38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Column </a:t>
            </a:r>
            <a:br>
              <a:rPr lang="en-US" dirty="0" smtClean="0"/>
            </a:br>
            <a:r>
              <a:rPr lang="en-US" dirty="0" smtClean="0"/>
              <a:t>Layout </a:t>
            </a:r>
            <a:br>
              <a:rPr lang="en-US" dirty="0" smtClean="0"/>
            </a:br>
            <a:r>
              <a:rPr lang="en-US" dirty="0" smtClean="0"/>
              <a:t>Code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28600"/>
            <a:ext cx="62414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46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  <a:lumOff val="25000"/>
                  </a:schemeClr>
                </a:solidFill>
                <a:effectLst/>
              </a:rPr>
              <a:t>What Else?</a:t>
            </a:r>
            <a:endParaRPr lang="en-US" dirty="0">
              <a:solidFill>
                <a:schemeClr val="bg2">
                  <a:lumMod val="75000"/>
                  <a:lumOff val="25000"/>
                </a:schemeClr>
              </a:solidFill>
              <a:effectLst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330041"/>
              </p:ext>
            </p:extLst>
          </p:nvPr>
        </p:nvGraphicFramePr>
        <p:xfrm>
          <a:off x="304800" y="1295400"/>
          <a:ext cx="8534400" cy="612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/>
                <a:gridCol w="4267200"/>
              </a:tblGrid>
              <a:tr h="472440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Dom Manipulation</a:t>
                      </a:r>
                    </a:p>
                    <a:p>
                      <a:pPr marL="742950" lvl="1" indent="-285750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CSS selector query</a:t>
                      </a:r>
                    </a:p>
                    <a:p>
                      <a:pPr marL="742950" lvl="1" indent="-285750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Component rendering </a:t>
                      </a:r>
                    </a:p>
                    <a:p>
                      <a:pPr marL="742950" lvl="1" indent="-285750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Templates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Event Management</a:t>
                      </a:r>
                    </a:p>
                    <a:p>
                      <a:pPr marL="742950" lvl="1" indent="-285750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Custom Events</a:t>
                      </a:r>
                    </a:p>
                    <a:p>
                      <a:pPr marL="742950" lvl="1" indent="-285750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Remote functions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Forms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Animation  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Keyboard support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742950" lvl="1" indent="-285750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742950" lvl="1" indent="-285750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742950" lvl="1" indent="-285750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Client side MVC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Z-index management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Widgets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Trees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Combo boxes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Progress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indicators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Buttons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Menus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Dialogs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82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Sencha</a:t>
            </a:r>
            <a:r>
              <a:rPr lang="en-US" dirty="0" smtClean="0"/>
              <a:t> Touch</a:t>
            </a:r>
          </a:p>
          <a:p>
            <a:pPr lvl="1"/>
            <a:r>
              <a:rPr lang="en-US" dirty="0" smtClean="0"/>
              <a:t>Mobile application developer</a:t>
            </a:r>
          </a:p>
          <a:p>
            <a:r>
              <a:rPr lang="en-US" dirty="0" err="1" smtClean="0"/>
              <a:t>Sencha</a:t>
            </a:r>
            <a:r>
              <a:rPr lang="en-US" dirty="0" smtClean="0"/>
              <a:t> Designer</a:t>
            </a:r>
          </a:p>
          <a:p>
            <a:pPr lvl="1"/>
            <a:r>
              <a:rPr lang="en-US" dirty="0" err="1" smtClean="0"/>
              <a:t>Wysiwyg</a:t>
            </a:r>
            <a:r>
              <a:rPr lang="en-US" dirty="0" smtClean="0"/>
              <a:t> design tool</a:t>
            </a:r>
          </a:p>
          <a:p>
            <a:r>
              <a:rPr lang="en-US" dirty="0" err="1" smtClean="0"/>
              <a:t>Sencha</a:t>
            </a:r>
            <a:r>
              <a:rPr lang="en-US" dirty="0" smtClean="0"/>
              <a:t> Animator</a:t>
            </a:r>
          </a:p>
          <a:p>
            <a:pPr lvl="1"/>
            <a:r>
              <a:rPr lang="en-US" dirty="0" smtClean="0"/>
              <a:t>CSS 3 Animations</a:t>
            </a:r>
          </a:p>
          <a:p>
            <a:r>
              <a:rPr lang="en-US" dirty="0" err="1" smtClean="0"/>
              <a:t>Sencha</a:t>
            </a:r>
            <a:r>
              <a:rPr lang="en-US" dirty="0" smtClean="0"/>
              <a:t> GWT</a:t>
            </a:r>
          </a:p>
          <a:p>
            <a:pPr lvl="1"/>
            <a:r>
              <a:rPr lang="en-US" dirty="0" smtClean="0"/>
              <a:t>Ext controls available with GWT</a:t>
            </a:r>
          </a:p>
          <a:p>
            <a:pPr lvl="1"/>
            <a:r>
              <a:rPr lang="en-US" dirty="0" smtClean="0"/>
              <a:t>Geared toward Java developers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</a:t>
            </a:r>
            <a:r>
              <a:rPr lang="en-US" dirty="0" err="1" smtClean="0"/>
              <a:t>Sencha</a:t>
            </a:r>
            <a:r>
              <a:rPr lang="en-US" dirty="0" smtClean="0"/>
              <a:t> Products…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12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343400"/>
            <a:ext cx="8229600" cy="1663891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/>
              <a:t>Maura Wilder  </a:t>
            </a:r>
            <a:r>
              <a:rPr lang="en-US" dirty="0" smtClean="0">
                <a:hlinkClick r:id="rId2"/>
              </a:rPr>
              <a:t>maura@devpartners.com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Joan </a:t>
            </a:r>
            <a:r>
              <a:rPr lang="en-US" dirty="0" err="1" smtClean="0"/>
              <a:t>Wortman</a:t>
            </a:r>
            <a:r>
              <a:rPr lang="en-US" dirty="0" smtClean="0"/>
              <a:t> joan.wortman@gmail.com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341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949</TotalTime>
  <Words>347</Words>
  <Application>Microsoft Office PowerPoint</Application>
  <PresentationFormat>On-screen Show (4:3)</PresentationFormat>
  <Paragraphs>118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Concourse</vt:lpstr>
      <vt:lpstr>Intro to Sencha Ext JS 4</vt:lpstr>
      <vt:lpstr>Ext JS 4 </vt:lpstr>
      <vt:lpstr>Widgets</vt:lpstr>
      <vt:lpstr>Components  (class system)</vt:lpstr>
      <vt:lpstr>Mixins (multiple-traits)</vt:lpstr>
      <vt:lpstr>Data Package</vt:lpstr>
      <vt:lpstr>Grids</vt:lpstr>
      <vt:lpstr>Grid Code</vt:lpstr>
      <vt:lpstr>Charts</vt:lpstr>
      <vt:lpstr>Draw  Example</vt:lpstr>
      <vt:lpstr>Charts example/code</vt:lpstr>
      <vt:lpstr>Layout Management</vt:lpstr>
      <vt:lpstr>Column layout example </vt:lpstr>
      <vt:lpstr>Column  Layout  Code</vt:lpstr>
      <vt:lpstr>What Else?</vt:lpstr>
      <vt:lpstr>More Sencha Products… </vt:lpstr>
      <vt:lpstr>Questions???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Sencha Ext JS 4</dc:title>
  <dc:creator>Joan</dc:creator>
  <cp:lastModifiedBy>Joan</cp:lastModifiedBy>
  <cp:revision>35</cp:revision>
  <dcterms:created xsi:type="dcterms:W3CDTF">2011-05-05T00:52:56Z</dcterms:created>
  <dcterms:modified xsi:type="dcterms:W3CDTF">2011-05-07T13:55:01Z</dcterms:modified>
</cp:coreProperties>
</file>