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Economica"/>
      <p:regular r:id="rId17"/>
      <p:bold r:id="rId18"/>
      <p:italic r:id="rId19"/>
      <p:boldItalic r:id="rId20"/>
    </p:embeddedFont>
    <p:embeddedFont>
      <p:font typeface="Open Sans"/>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conomica-boldItalic.fntdata"/><Relationship Id="rId11" Type="http://schemas.openxmlformats.org/officeDocument/2006/relationships/slide" Target="slides/slide5.xml"/><Relationship Id="rId22" Type="http://schemas.openxmlformats.org/officeDocument/2006/relationships/font" Target="fonts/OpenSans-bold.fntdata"/><Relationship Id="rId10" Type="http://schemas.openxmlformats.org/officeDocument/2006/relationships/slide" Target="slides/slide4.xml"/><Relationship Id="rId21" Type="http://schemas.openxmlformats.org/officeDocument/2006/relationships/font" Target="fonts/OpenSans-regular.fntdata"/><Relationship Id="rId13" Type="http://schemas.openxmlformats.org/officeDocument/2006/relationships/slide" Target="slides/slide7.xml"/><Relationship Id="rId24" Type="http://schemas.openxmlformats.org/officeDocument/2006/relationships/font" Target="fonts/OpenSans-boldItalic.fntdata"/><Relationship Id="rId12" Type="http://schemas.openxmlformats.org/officeDocument/2006/relationships/slide" Target="slides/slide6.xml"/><Relationship Id="rId23" Type="http://schemas.openxmlformats.org/officeDocument/2006/relationships/font" Target="fonts/Open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Economica-regular.fntdata"/><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font" Target="fonts/Economica-italic.fntdata"/><Relationship Id="rId6" Type="http://schemas.openxmlformats.org/officeDocument/2006/relationships/notesMaster" Target="notesMasters/notesMaster1.xml"/><Relationship Id="rId18" Type="http://schemas.openxmlformats.org/officeDocument/2006/relationships/font" Target="fonts/Economica-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a18647228f_0_8: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0000"/>
              </a:lnSpc>
              <a:spcBef>
                <a:spcPts val="400"/>
              </a:spcBef>
              <a:spcAft>
                <a:spcPts val="0"/>
              </a:spcAft>
              <a:buClr>
                <a:schemeClr val="dk1"/>
              </a:buClr>
              <a:buSzPts val="1100"/>
              <a:buFont typeface="Arial"/>
              <a:buNone/>
            </a:pPr>
            <a:r>
              <a:rPr b="1" lang="en" sz="1050">
                <a:solidFill>
                  <a:srgbClr val="676A6C"/>
                </a:solidFill>
                <a:latin typeface="Open Sans"/>
                <a:ea typeface="Open Sans"/>
                <a:cs typeface="Open Sans"/>
                <a:sym typeface="Open Sans"/>
              </a:rPr>
              <a:t>Description</a:t>
            </a:r>
            <a:endParaRPr b="1" sz="1050">
              <a:solidFill>
                <a:srgbClr val="676A6C"/>
              </a:solidFill>
              <a:latin typeface="Open Sans"/>
              <a:ea typeface="Open Sans"/>
              <a:cs typeface="Open Sans"/>
              <a:sym typeface="Open Sans"/>
            </a:endParaRPr>
          </a:p>
          <a:p>
            <a:pPr indent="0" lvl="0" marL="0" rtl="0" algn="l">
              <a:lnSpc>
                <a:spcPct val="115000"/>
              </a:lnSpc>
              <a:spcBef>
                <a:spcPts val="800"/>
              </a:spcBef>
              <a:spcAft>
                <a:spcPts val="1500"/>
              </a:spcAft>
              <a:buClr>
                <a:schemeClr val="dk1"/>
              </a:buClr>
              <a:buSzPts val="1100"/>
              <a:buFont typeface="Arial"/>
              <a:buNone/>
            </a:pPr>
            <a:r>
              <a:rPr lang="en" sz="1000">
                <a:solidFill>
                  <a:srgbClr val="676A6C"/>
                </a:solidFill>
                <a:latin typeface="Open Sans"/>
                <a:ea typeface="Open Sans"/>
                <a:cs typeface="Open Sans"/>
                <a:sym typeface="Open Sans"/>
              </a:rPr>
              <a:t>Cryptocurrency, smart contracts, web3, and blockchain may seem scary, but they’re just terms in a new domain with new programming languages and frameworks. In the ever-changing world of software, developers are used to that. Come and hear about the various ways you can build apps on or for blockchains.</a:t>
            </a:r>
            <a:br>
              <a:rPr lang="en" sz="1000">
                <a:solidFill>
                  <a:srgbClr val="676A6C"/>
                </a:solidFill>
                <a:latin typeface="Open Sans"/>
                <a:ea typeface="Open Sans"/>
                <a:cs typeface="Open Sans"/>
                <a:sym typeface="Open Sans"/>
              </a:rPr>
            </a:br>
            <a:br>
              <a:rPr lang="en" sz="1000">
                <a:solidFill>
                  <a:srgbClr val="676A6C"/>
                </a:solidFill>
                <a:latin typeface="Open Sans"/>
                <a:ea typeface="Open Sans"/>
                <a:cs typeface="Open Sans"/>
                <a:sym typeface="Open Sans"/>
              </a:rPr>
            </a:br>
            <a:r>
              <a:rPr lang="en" sz="1000">
                <a:solidFill>
                  <a:srgbClr val="676A6C"/>
                </a:solidFill>
                <a:latin typeface="Open Sans"/>
                <a:ea typeface="Open Sans"/>
                <a:cs typeface="Open Sans"/>
                <a:sym typeface="Open Sans"/>
              </a:rPr>
              <a:t>After an introduction to the domain and some core terminology, we'll step through code demos including:</a:t>
            </a:r>
            <a:br>
              <a:rPr lang="en" sz="1000">
                <a:solidFill>
                  <a:srgbClr val="676A6C"/>
                </a:solidFill>
                <a:latin typeface="Open Sans"/>
                <a:ea typeface="Open Sans"/>
                <a:cs typeface="Open Sans"/>
                <a:sym typeface="Open Sans"/>
              </a:rPr>
            </a:br>
            <a:r>
              <a:rPr lang="en" sz="1000">
                <a:solidFill>
                  <a:srgbClr val="676A6C"/>
                </a:solidFill>
                <a:latin typeface="Open Sans"/>
                <a:ea typeface="Open Sans"/>
                <a:cs typeface="Open Sans"/>
                <a:sym typeface="Open Sans"/>
              </a:rPr>
              <a:t>- a Solidity smart contract, basic code running on a blockchain's virtual machine</a:t>
            </a:r>
            <a:br>
              <a:rPr lang="en" sz="1000">
                <a:solidFill>
                  <a:srgbClr val="676A6C"/>
                </a:solidFill>
                <a:latin typeface="Open Sans"/>
                <a:ea typeface="Open Sans"/>
                <a:cs typeface="Open Sans"/>
                <a:sym typeface="Open Sans"/>
              </a:rPr>
            </a:br>
            <a:r>
              <a:rPr lang="en" sz="1000">
                <a:solidFill>
                  <a:srgbClr val="676A6C"/>
                </a:solidFill>
                <a:latin typeface="Open Sans"/>
                <a:ea typeface="Open Sans"/>
                <a:cs typeface="Open Sans"/>
                <a:sym typeface="Open Sans"/>
              </a:rPr>
              <a:t>- a basic web3 integration which will include executing functions on the smart contract</a:t>
            </a:r>
            <a:br>
              <a:rPr lang="en" sz="1000">
                <a:solidFill>
                  <a:srgbClr val="676A6C"/>
                </a:solidFill>
                <a:latin typeface="Open Sans"/>
                <a:ea typeface="Open Sans"/>
                <a:cs typeface="Open Sans"/>
                <a:sym typeface="Open Sans"/>
              </a:rPr>
            </a:br>
            <a:br>
              <a:rPr lang="en" sz="1000">
                <a:solidFill>
                  <a:srgbClr val="676A6C"/>
                </a:solidFill>
                <a:latin typeface="Open Sans"/>
                <a:ea typeface="Open Sans"/>
                <a:cs typeface="Open Sans"/>
                <a:sym typeface="Open Sans"/>
              </a:rPr>
            </a:br>
            <a:r>
              <a:rPr lang="en" sz="1000">
                <a:solidFill>
                  <a:srgbClr val="676A6C"/>
                </a:solidFill>
                <a:latin typeface="Open Sans"/>
                <a:ea typeface="Open Sans"/>
                <a:cs typeface="Open Sans"/>
                <a:sym typeface="Open Sans"/>
              </a:rPr>
              <a:t>Attendees should come away with a good overview of what's involved in blockchain development.</a:t>
            </a:r>
            <a:endParaRPr/>
          </a:p>
        </p:txBody>
      </p:sp>
      <p:sp>
        <p:nvSpPr>
          <p:cNvPr id="107" name="Google Shape;107;g2a18647228f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a18647228f_0_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2a18647228f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9952c66ce7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9952c66ce7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00">
                <a:solidFill>
                  <a:schemeClr val="dk1"/>
                </a:solidFill>
              </a:rPr>
              <a:t>Blockchain is out there. Lots of companies, including banks, investment companies and other fintechs are out there. Despite some of the issues in the industry in the last 24 months, such as the collapse of FTX, the industry is moving forward. I’m going to show you how you can be involved at a developer level if it’s something that interests you. I like this quote because it’s representative of what a lot of execs are thinking. Let’s go.</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f2ad6e6c9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f2ad6e6c9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00">
                <a:solidFill>
                  <a:schemeClr val="dk1"/>
                </a:solidFill>
              </a:rPr>
              <a:t>I think an important thing to understand first is what a blockchain network is. I’ve drawn this simplistic image of a lot of computers networked together. That’s because a blockchain network, commonly shortened to </a:t>
            </a:r>
            <a:r>
              <a:rPr lang="en" sz="900">
                <a:solidFill>
                  <a:schemeClr val="dk1"/>
                </a:solidFill>
              </a:rPr>
              <a:t>blockchain</a:t>
            </a:r>
            <a:r>
              <a:rPr lang="en" sz="900">
                <a:solidFill>
                  <a:schemeClr val="dk1"/>
                </a:solidFill>
              </a:rPr>
              <a:t>,  is composed of compute nodes which operate a peer to peer network and store state on their own local storage. That storage is often referred to as a digital ledger. Blockchains use heavy use of public/private key cryptography, the reason the term “crypto” is used so heavily in the space. We won’t really delve into that here.</a:t>
            </a:r>
            <a:endParaRPr sz="900">
              <a:solidFill>
                <a:schemeClr val="dk1"/>
              </a:solidFill>
            </a:endParaRPr>
          </a:p>
          <a:p>
            <a:pPr indent="0" lvl="0" marL="0" rtl="0" algn="l">
              <a:lnSpc>
                <a:spcPct val="115000"/>
              </a:lnSpc>
              <a:spcBef>
                <a:spcPts val="0"/>
              </a:spcBef>
              <a:spcAft>
                <a:spcPts val="0"/>
              </a:spcAft>
              <a:buNone/>
            </a:pPr>
            <a:r>
              <a:t/>
            </a:r>
            <a:endParaRPr sz="900">
              <a:solidFill>
                <a:schemeClr val="dk1"/>
              </a:solidFill>
            </a:endParaRPr>
          </a:p>
          <a:p>
            <a:pPr indent="0" lvl="0" marL="0" rtl="0" algn="l">
              <a:lnSpc>
                <a:spcPct val="115000"/>
              </a:lnSpc>
              <a:spcBef>
                <a:spcPts val="0"/>
              </a:spcBef>
              <a:spcAft>
                <a:spcPts val="0"/>
              </a:spcAft>
              <a:buNone/>
            </a:pPr>
            <a:r>
              <a:rPr lang="en" sz="900">
                <a:solidFill>
                  <a:schemeClr val="dk1"/>
                </a:solidFill>
              </a:rPr>
              <a:t>The “killer app” which really pushed blockchain into widespread use is a cryptocurrency which you have probably heard of, bitcoin. Bitcoin is a digital store of value where the properties of “money” are controlled and secured by software - holding, spending, money supply, inability to double-spend etc. We won’t go into great detail here, but bitcoin is still going strong 15 years after it was first introduced, and there are thousands of other “cryptos” out there..</a:t>
            </a:r>
            <a:endParaRPr sz="900">
              <a:solidFill>
                <a:schemeClr val="dk1"/>
              </a:solidFill>
            </a:endParaRPr>
          </a:p>
          <a:p>
            <a:pPr indent="0" lvl="0" marL="0" rtl="0" algn="l">
              <a:lnSpc>
                <a:spcPct val="115000"/>
              </a:lnSpc>
              <a:spcBef>
                <a:spcPts val="0"/>
              </a:spcBef>
              <a:spcAft>
                <a:spcPts val="0"/>
              </a:spcAft>
              <a:buNone/>
            </a:pPr>
            <a:br>
              <a:rPr lang="en" sz="900">
                <a:solidFill>
                  <a:schemeClr val="dk1"/>
                </a:solidFill>
              </a:rPr>
            </a:br>
            <a:r>
              <a:rPr lang="en" sz="900">
                <a:solidFill>
                  <a:schemeClr val="dk1"/>
                </a:solidFill>
              </a:rPr>
              <a:t>A smart contract is a fancy way of describing an application which runs on the virtual machine present on many blockchains. The term “contract” is intentional and comes from a legal sense, in that you are able to enforce pre-defined behavior via code. Most of what we talk about will be smart contract programming.</a:t>
            </a:r>
            <a:br>
              <a:rPr lang="en" sz="900">
                <a:solidFill>
                  <a:schemeClr val="dk1"/>
                </a:solidFill>
              </a:rPr>
            </a:br>
            <a:br>
              <a:rPr lang="en" sz="900">
                <a:solidFill>
                  <a:schemeClr val="dk1"/>
                </a:solidFill>
              </a:rPr>
            </a:br>
            <a:r>
              <a:rPr lang="en" sz="900">
                <a:solidFill>
                  <a:schemeClr val="dk1"/>
                </a:solidFill>
              </a:rPr>
              <a:t>Web3 is a nebulous term, described differently by different people, but I describe it as web applications which interact smart contracts. In practice Web3 applications are usually hybrid applications using traditional backends, but having some feature or features which use the blockchain. We’ll briefly show an example of a simple Web3 application.</a:t>
            </a:r>
            <a:endParaRPr sz="9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9952c66ce7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9952c66ce7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00">
                <a:solidFill>
                  <a:schemeClr val="dk1"/>
                </a:solidFill>
              </a:rPr>
              <a:t>Now let’s talk about smart contracts. These are the programs that run “on-chain”. The programming language for a chain depends on the chain and what languages are supported for that chain. For instance Ethereum’s most popular language is known as Solidity. It’s similar to javascript. It compiles down to Ethereum Byte Code. But it’s not the only one. Vyper is also supported. It’s pythonic.</a:t>
            </a:r>
            <a:endParaRPr sz="900">
              <a:solidFill>
                <a:schemeClr val="dk1"/>
              </a:solidFill>
            </a:endParaRPr>
          </a:p>
          <a:p>
            <a:pPr indent="0" lvl="0" marL="0" rtl="0" algn="l">
              <a:lnSpc>
                <a:spcPct val="115000"/>
              </a:lnSpc>
              <a:spcBef>
                <a:spcPts val="0"/>
              </a:spcBef>
              <a:spcAft>
                <a:spcPts val="0"/>
              </a:spcAft>
              <a:buNone/>
            </a:pPr>
            <a:r>
              <a:t/>
            </a:r>
            <a:endParaRPr sz="900">
              <a:solidFill>
                <a:schemeClr val="dk1"/>
              </a:solidFill>
            </a:endParaRPr>
          </a:p>
          <a:p>
            <a:pPr indent="0" lvl="0" marL="0" rtl="0" algn="l">
              <a:lnSpc>
                <a:spcPct val="115000"/>
              </a:lnSpc>
              <a:spcBef>
                <a:spcPts val="0"/>
              </a:spcBef>
              <a:spcAft>
                <a:spcPts val="0"/>
              </a:spcAft>
              <a:buNone/>
            </a:pPr>
            <a:r>
              <a:rPr lang="en" sz="900">
                <a:solidFill>
                  <a:schemeClr val="dk1"/>
                </a:solidFill>
              </a:rPr>
              <a:t>The EVM and Solidity are so popular in the blockchain world, that many other chains provide EVM compatibility. Code written for the Ethereum blockchain will also compile and work on vms on these other compatible blockchains. Metal Blockchain contains an EVM compatible chain. There are also a lot of developer tools and libraries out there that make getting started writing smart contracts very easy.</a:t>
            </a:r>
            <a:endParaRPr sz="9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9952c66ce7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9952c66ce7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really simple solidity smart contract, which uses another implementation from OpenZeppelin.</a:t>
            </a:r>
            <a:endParaRPr/>
          </a:p>
          <a:p>
            <a:pPr indent="0" lvl="0" marL="0" rtl="0" algn="l">
              <a:spcBef>
                <a:spcPts val="0"/>
              </a:spcBef>
              <a:spcAft>
                <a:spcPts val="0"/>
              </a:spcAft>
              <a:buNone/>
            </a:pPr>
            <a:r>
              <a:rPr lang="en"/>
              <a:t>Using Open Zeppelin is a quick and easy way to create smart contracts that meet particular EVM guidelines.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particular one is a token contract for a token called “MCC”. When you instantiate this you tell it the initial supply. The underlying implementation provides all of the other necessary functionality. You can review the Open Zeppelin docs for more info.</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f1fde843c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f1fde843c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Show project</a:t>
            </a:r>
            <a:endParaRPr/>
          </a:p>
          <a:p>
            <a:pPr indent="0" lvl="0" marL="0" rtl="0" algn="l">
              <a:spcBef>
                <a:spcPts val="0"/>
              </a:spcBef>
              <a:spcAft>
                <a:spcPts val="0"/>
              </a:spcAft>
              <a:buNone/>
            </a:pPr>
            <a:r>
              <a:rPr lang="en"/>
              <a:t>Show contract code</a:t>
            </a:r>
            <a:endParaRPr/>
          </a:p>
          <a:p>
            <a:pPr indent="0" lvl="0" marL="0" rtl="0" algn="l">
              <a:spcBef>
                <a:spcPts val="0"/>
              </a:spcBef>
              <a:spcAft>
                <a:spcPts val="0"/>
              </a:spcAft>
              <a:buNone/>
            </a:pPr>
            <a:r>
              <a:rPr lang="en"/>
              <a:t>Show how to unit test</a:t>
            </a:r>
            <a:endParaRPr/>
          </a:p>
          <a:p>
            <a:pPr indent="0" lvl="0" marL="0" rtl="0" algn="l">
              <a:spcBef>
                <a:spcPts val="0"/>
              </a:spcBef>
              <a:spcAft>
                <a:spcPts val="0"/>
              </a:spcAft>
              <a:buNone/>
            </a:pPr>
            <a:r>
              <a:rPr lang="en"/>
              <a:t>Show how to deploy</a:t>
            </a:r>
            <a:endParaRPr/>
          </a:p>
          <a:p>
            <a:pPr indent="0" lvl="0" marL="0" rtl="0" algn="l">
              <a:spcBef>
                <a:spcPts val="0"/>
              </a:spcBef>
              <a:spcAft>
                <a:spcPts val="0"/>
              </a:spcAft>
              <a:buNone/>
            </a:pPr>
            <a:r>
              <a:rPr lang="en"/>
              <a:t>Show how to execute read + write</a:t>
            </a:r>
            <a:endParaRPr/>
          </a:p>
          <a:p>
            <a:pPr indent="0" lvl="0" marL="0" rtl="0" algn="l">
              <a:spcBef>
                <a:spcPts val="0"/>
              </a:spcBef>
              <a:spcAft>
                <a:spcPts val="0"/>
              </a:spcAft>
              <a:buNone/>
            </a:pPr>
            <a:r>
              <a:rPr lang="en"/>
              <a:t>Show on live environment via block explorer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f1fde843c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f1fde843c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Show project</a:t>
            </a:r>
            <a:endParaRPr/>
          </a:p>
          <a:p>
            <a:pPr indent="0" lvl="0" marL="0" rtl="0" algn="l">
              <a:spcBef>
                <a:spcPts val="0"/>
              </a:spcBef>
              <a:spcAft>
                <a:spcPts val="0"/>
              </a:spcAft>
              <a:buNone/>
            </a:pPr>
            <a:r>
              <a:rPr lang="en"/>
              <a:t>Show contract code</a:t>
            </a:r>
            <a:endParaRPr/>
          </a:p>
          <a:p>
            <a:pPr indent="0" lvl="0" marL="0" rtl="0" algn="l">
              <a:spcBef>
                <a:spcPts val="0"/>
              </a:spcBef>
              <a:spcAft>
                <a:spcPts val="0"/>
              </a:spcAft>
              <a:buNone/>
            </a:pPr>
            <a:r>
              <a:rPr lang="en"/>
              <a:t>Show how to unit test</a:t>
            </a:r>
            <a:endParaRPr/>
          </a:p>
          <a:p>
            <a:pPr indent="0" lvl="0" marL="0" rtl="0" algn="l">
              <a:spcBef>
                <a:spcPts val="0"/>
              </a:spcBef>
              <a:spcAft>
                <a:spcPts val="0"/>
              </a:spcAft>
              <a:buNone/>
            </a:pPr>
            <a:r>
              <a:rPr lang="en"/>
              <a:t>Show how to deploy</a:t>
            </a:r>
            <a:endParaRPr/>
          </a:p>
          <a:p>
            <a:pPr indent="0" lvl="0" marL="0" rtl="0" algn="l">
              <a:spcBef>
                <a:spcPts val="0"/>
              </a:spcBef>
              <a:spcAft>
                <a:spcPts val="0"/>
              </a:spcAft>
              <a:buNone/>
            </a:pPr>
            <a:r>
              <a:rPr lang="en"/>
              <a:t>Show how to execute read + write</a:t>
            </a:r>
            <a:endParaRPr/>
          </a:p>
          <a:p>
            <a:pPr indent="0" lvl="0" marL="0" rtl="0" algn="l">
              <a:spcBef>
                <a:spcPts val="0"/>
              </a:spcBef>
              <a:spcAft>
                <a:spcPts val="0"/>
              </a:spcAft>
              <a:buNone/>
            </a:pPr>
            <a:r>
              <a:rPr lang="en"/>
              <a:t>Show on live environment via block explorer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f1fde843cf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f1fde843cf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85750" lvl="0" marL="457200" rtl="0" algn="l">
              <a:lnSpc>
                <a:spcPct val="115000"/>
              </a:lnSpc>
              <a:spcBef>
                <a:spcPts val="0"/>
              </a:spcBef>
              <a:spcAft>
                <a:spcPts val="0"/>
              </a:spcAft>
              <a:buClr>
                <a:schemeClr val="dk1"/>
              </a:buClr>
              <a:buSzPts val="900"/>
              <a:buChar char="-"/>
            </a:pPr>
            <a:r>
              <a:rPr lang="en" sz="900">
                <a:solidFill>
                  <a:schemeClr val="dk1"/>
                </a:solidFill>
              </a:rPr>
              <a:t>About talk - feel free to stop me and ask questions.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a1662a39c8_0_1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a1662a39c8_0_1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4"/>
          <p:cNvSpPr txBox="1"/>
          <p:nvPr>
            <p:ph type="title"/>
          </p:nvPr>
        </p:nvSpPr>
        <p:spPr>
          <a:xfrm>
            <a:off x="1143000" y="841772"/>
            <a:ext cx="6858000" cy="1790701"/>
          </a:xfrm>
          <a:prstGeom prst="rect">
            <a:avLst/>
          </a:prstGeom>
          <a:noFill/>
          <a:ln>
            <a:noFill/>
          </a:ln>
        </p:spPr>
        <p:txBody>
          <a:bodyPr anchorCtr="0" anchor="b" bIns="34275" lIns="34275" spcFirstLastPara="1" rIns="34275" wrap="square" tIns="34275">
            <a:normAutofit/>
          </a:bodyPr>
          <a:lstStyle>
            <a:lvl1pPr lvl="0" algn="ctr">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4" name="Google Shape;64;p14"/>
          <p:cNvSpPr txBox="1"/>
          <p:nvPr>
            <p:ph idx="1" type="body"/>
          </p:nvPr>
        </p:nvSpPr>
        <p:spPr>
          <a:xfrm>
            <a:off x="1143000" y="2701528"/>
            <a:ext cx="6858000" cy="1241822"/>
          </a:xfrm>
          <a:prstGeom prst="rect">
            <a:avLst/>
          </a:prstGeom>
          <a:noFill/>
          <a:ln>
            <a:noFill/>
          </a:ln>
        </p:spPr>
        <p:txBody>
          <a:bodyPr anchorCtr="0" anchor="t" bIns="34275" lIns="34275" spcFirstLastPara="1" rIns="34275" wrap="square" tIns="34275">
            <a:normAutofit/>
          </a:bodyPr>
          <a:lstStyle>
            <a:lvl1pPr indent="-228600" lvl="0" marL="457200" algn="ctr">
              <a:lnSpc>
                <a:spcPct val="90000"/>
              </a:lnSpc>
              <a:spcBef>
                <a:spcPts val="800"/>
              </a:spcBef>
              <a:spcAft>
                <a:spcPts val="0"/>
              </a:spcAft>
              <a:buClr>
                <a:srgbClr val="000000"/>
              </a:buClr>
              <a:buSzPts val="1800"/>
              <a:buFont typeface="Calibri"/>
              <a:buNone/>
              <a:defRPr sz="1800"/>
            </a:lvl1pPr>
            <a:lvl2pPr indent="-228600" lvl="1" marL="914400" algn="ctr">
              <a:lnSpc>
                <a:spcPct val="90000"/>
              </a:lnSpc>
              <a:spcBef>
                <a:spcPts val="800"/>
              </a:spcBef>
              <a:spcAft>
                <a:spcPts val="0"/>
              </a:spcAft>
              <a:buClr>
                <a:srgbClr val="000000"/>
              </a:buClr>
              <a:buSzPts val="1800"/>
              <a:buFont typeface="Calibri"/>
              <a:buNone/>
              <a:defRPr sz="1800"/>
            </a:lvl2pPr>
            <a:lvl3pPr indent="-228600" lvl="2" marL="1371600" algn="ctr">
              <a:lnSpc>
                <a:spcPct val="90000"/>
              </a:lnSpc>
              <a:spcBef>
                <a:spcPts val="800"/>
              </a:spcBef>
              <a:spcAft>
                <a:spcPts val="0"/>
              </a:spcAft>
              <a:buClr>
                <a:srgbClr val="000000"/>
              </a:buClr>
              <a:buSzPts val="1800"/>
              <a:buFont typeface="Calibri"/>
              <a:buNone/>
              <a:defRPr sz="1800"/>
            </a:lvl3pPr>
            <a:lvl4pPr indent="-228600" lvl="3" marL="1828800" algn="ctr">
              <a:lnSpc>
                <a:spcPct val="90000"/>
              </a:lnSpc>
              <a:spcBef>
                <a:spcPts val="800"/>
              </a:spcBef>
              <a:spcAft>
                <a:spcPts val="0"/>
              </a:spcAft>
              <a:buClr>
                <a:srgbClr val="000000"/>
              </a:buClr>
              <a:buSzPts val="1800"/>
              <a:buFont typeface="Calibri"/>
              <a:buNone/>
              <a:defRPr sz="1800"/>
            </a:lvl4pPr>
            <a:lvl5pPr indent="-228600" lvl="4" marL="2286000" algn="ctr">
              <a:lnSpc>
                <a:spcPct val="90000"/>
              </a:lnSpc>
              <a:spcBef>
                <a:spcPts val="800"/>
              </a:spcBef>
              <a:spcAft>
                <a:spcPts val="0"/>
              </a:spcAft>
              <a:buClr>
                <a:srgbClr val="000000"/>
              </a:buClr>
              <a:buSzPts val="1800"/>
              <a:buFont typeface="Calibri"/>
              <a:buNone/>
              <a:defRPr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5" name="Google Shape;65;p14"/>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White" type="tx">
  <p:cSld name="TITLE_AND_BODY">
    <p:spTree>
      <p:nvGrpSpPr>
        <p:cNvPr id="66" name="Shape 66"/>
        <p:cNvGrpSpPr/>
        <p:nvPr/>
      </p:nvGrpSpPr>
      <p:grpSpPr>
        <a:xfrm>
          <a:off x="0" y="0"/>
          <a:ext cx="0" cy="0"/>
          <a:chOff x="0" y="0"/>
          <a:chExt cx="0" cy="0"/>
        </a:xfrm>
      </p:grpSpPr>
      <p:sp>
        <p:nvSpPr>
          <p:cNvPr id="67" name="Google Shape;67;p15"/>
          <p:cNvSpPr txBox="1"/>
          <p:nvPr>
            <p:ph idx="12" type="sldNum"/>
          </p:nvPr>
        </p:nvSpPr>
        <p:spPr>
          <a:xfrm>
            <a:off x="4419600" y="4629150"/>
            <a:ext cx="2133600" cy="276226"/>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Sober blue">
  <p:cSld name="3_Blank Sober blue">
    <p:spTree>
      <p:nvGrpSpPr>
        <p:cNvPr id="68" name="Shape 68"/>
        <p:cNvGrpSpPr/>
        <p:nvPr/>
      </p:nvGrpSpPr>
      <p:grpSpPr>
        <a:xfrm>
          <a:off x="0" y="0"/>
          <a:ext cx="0" cy="0"/>
          <a:chOff x="0" y="0"/>
          <a:chExt cx="0" cy="0"/>
        </a:xfrm>
      </p:grpSpPr>
      <p:sp>
        <p:nvSpPr>
          <p:cNvPr id="69" name="Google Shape;69;p16"/>
          <p:cNvSpPr txBox="1"/>
          <p:nvPr>
            <p:ph idx="12" type="sldNum"/>
          </p:nvPr>
        </p:nvSpPr>
        <p:spPr>
          <a:xfrm>
            <a:off x="4419600" y="4629150"/>
            <a:ext cx="2133600" cy="276226"/>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70" name="Shape 70"/>
        <p:cNvGrpSpPr/>
        <p:nvPr/>
      </p:nvGrpSpPr>
      <p:grpSpPr>
        <a:xfrm>
          <a:off x="0" y="0"/>
          <a:ext cx="0" cy="0"/>
          <a:chOff x="0" y="0"/>
          <a:chExt cx="0" cy="0"/>
        </a:xfrm>
      </p:grpSpPr>
      <p:sp>
        <p:nvSpPr>
          <p:cNvPr id="71" name="Google Shape;71;p17"/>
          <p:cNvSpPr txBox="1"/>
          <p:nvPr>
            <p:ph type="title"/>
          </p:nvPr>
        </p:nvSpPr>
        <p:spPr>
          <a:xfrm>
            <a:off x="629840" y="342900"/>
            <a:ext cx="2949179" cy="120015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72" name="Google Shape;72;p17"/>
          <p:cNvSpPr txBox="1"/>
          <p:nvPr>
            <p:ph idx="1" type="body"/>
          </p:nvPr>
        </p:nvSpPr>
        <p:spPr>
          <a:xfrm>
            <a:off x="3887390" y="740569"/>
            <a:ext cx="4629151" cy="3655219"/>
          </a:xfrm>
          <a:prstGeom prst="rect">
            <a:avLst/>
          </a:prstGeom>
          <a:noFill/>
          <a:ln>
            <a:noFill/>
          </a:ln>
        </p:spPr>
        <p:txBody>
          <a:bodyPr anchorCtr="0" anchor="t" bIns="34275" lIns="34275" spcFirstLastPara="1" rIns="34275" wrap="square" tIns="34275">
            <a:normAutofit/>
          </a:bodyPr>
          <a:lstStyle>
            <a:lvl1pPr indent="-381000" lvl="0" marL="457200" algn="l">
              <a:lnSpc>
                <a:spcPct val="90000"/>
              </a:lnSpc>
              <a:spcBef>
                <a:spcPts val="800"/>
              </a:spcBef>
              <a:spcAft>
                <a:spcPts val="0"/>
              </a:spcAft>
              <a:buClr>
                <a:srgbClr val="000000"/>
              </a:buClr>
              <a:buSzPts val="2400"/>
              <a:buChar char="•"/>
              <a:defRPr sz="2400"/>
            </a:lvl1pPr>
            <a:lvl2pPr indent="-381000" lvl="1" marL="914400" algn="l">
              <a:lnSpc>
                <a:spcPct val="90000"/>
              </a:lnSpc>
              <a:spcBef>
                <a:spcPts val="800"/>
              </a:spcBef>
              <a:spcAft>
                <a:spcPts val="0"/>
              </a:spcAft>
              <a:buClr>
                <a:srgbClr val="000000"/>
              </a:buClr>
              <a:buSzPts val="2400"/>
              <a:buChar char="•"/>
              <a:defRPr sz="2400"/>
            </a:lvl2pPr>
            <a:lvl3pPr indent="-381000" lvl="2" marL="1371600" algn="l">
              <a:lnSpc>
                <a:spcPct val="90000"/>
              </a:lnSpc>
              <a:spcBef>
                <a:spcPts val="800"/>
              </a:spcBef>
              <a:spcAft>
                <a:spcPts val="0"/>
              </a:spcAft>
              <a:buClr>
                <a:srgbClr val="000000"/>
              </a:buClr>
              <a:buSzPts val="2400"/>
              <a:buChar char="•"/>
              <a:defRPr sz="2400"/>
            </a:lvl3pPr>
            <a:lvl4pPr indent="-381000" lvl="3" marL="1828800" algn="l">
              <a:lnSpc>
                <a:spcPct val="90000"/>
              </a:lnSpc>
              <a:spcBef>
                <a:spcPts val="800"/>
              </a:spcBef>
              <a:spcAft>
                <a:spcPts val="0"/>
              </a:spcAft>
              <a:buClr>
                <a:srgbClr val="000000"/>
              </a:buClr>
              <a:buSzPts val="2400"/>
              <a:buChar char="•"/>
              <a:defRPr sz="2400"/>
            </a:lvl4pPr>
            <a:lvl5pPr indent="-381000" lvl="4" marL="2286000" algn="l">
              <a:lnSpc>
                <a:spcPct val="90000"/>
              </a:lnSpc>
              <a:spcBef>
                <a:spcPts val="800"/>
              </a:spcBef>
              <a:spcAft>
                <a:spcPts val="0"/>
              </a:spcAft>
              <a:buClr>
                <a:srgbClr val="000000"/>
              </a:buClr>
              <a:buSzPts val="2400"/>
              <a:buChar char="•"/>
              <a:defRPr sz="24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73" name="Google Shape;73;p17"/>
          <p:cNvSpPr txBox="1"/>
          <p:nvPr>
            <p:ph idx="2" type="body"/>
          </p:nvPr>
        </p:nvSpPr>
        <p:spPr>
          <a:xfrm>
            <a:off x="629840" y="1543050"/>
            <a:ext cx="2949179" cy="2858691"/>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74" name="Google Shape;74;p17"/>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75" name="Shape 75"/>
        <p:cNvGrpSpPr/>
        <p:nvPr/>
      </p:nvGrpSpPr>
      <p:grpSpPr>
        <a:xfrm>
          <a:off x="0" y="0"/>
          <a:ext cx="0" cy="0"/>
          <a:chOff x="0" y="0"/>
          <a:chExt cx="0" cy="0"/>
        </a:xfrm>
      </p:grpSpPr>
      <p:sp>
        <p:nvSpPr>
          <p:cNvPr id="76" name="Google Shape;76;p18"/>
          <p:cNvSpPr txBox="1"/>
          <p:nvPr>
            <p:ph type="title"/>
          </p:nvPr>
        </p:nvSpPr>
        <p:spPr>
          <a:xfrm>
            <a:off x="628650" y="273844"/>
            <a:ext cx="7886700" cy="994172"/>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77" name="Google Shape;77;p18"/>
          <p:cNvSpPr txBox="1"/>
          <p:nvPr>
            <p:ph idx="1" type="body"/>
          </p:nvPr>
        </p:nvSpPr>
        <p:spPr>
          <a:xfrm>
            <a:off x="628650" y="1369219"/>
            <a:ext cx="3886200" cy="3263504"/>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78" name="Google Shape;78;p18"/>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79" name="Shape 79"/>
        <p:cNvGrpSpPr/>
        <p:nvPr/>
      </p:nvGrpSpPr>
      <p:grpSpPr>
        <a:xfrm>
          <a:off x="0" y="0"/>
          <a:ext cx="0" cy="0"/>
          <a:chOff x="0" y="0"/>
          <a:chExt cx="0" cy="0"/>
        </a:xfrm>
      </p:grpSpPr>
      <p:sp>
        <p:nvSpPr>
          <p:cNvPr id="80" name="Google Shape;80;p19"/>
          <p:cNvSpPr txBox="1"/>
          <p:nvPr>
            <p:ph type="title"/>
          </p:nvPr>
        </p:nvSpPr>
        <p:spPr>
          <a:xfrm>
            <a:off x="629840" y="273844"/>
            <a:ext cx="7886701" cy="994172"/>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81" name="Google Shape;81;p19"/>
          <p:cNvSpPr txBox="1"/>
          <p:nvPr>
            <p:ph idx="1" type="body"/>
          </p:nvPr>
        </p:nvSpPr>
        <p:spPr>
          <a:xfrm>
            <a:off x="629840" y="1260872"/>
            <a:ext cx="3868342" cy="617935"/>
          </a:xfrm>
          <a:prstGeom prst="rect">
            <a:avLst/>
          </a:prstGeom>
          <a:noFill/>
          <a:ln>
            <a:noFill/>
          </a:ln>
        </p:spPr>
        <p:txBody>
          <a:bodyPr anchorCtr="0" anchor="b"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800"/>
              <a:buFont typeface="Calibri"/>
              <a:buNone/>
              <a:defRPr b="1" sz="1800"/>
            </a:lvl1pPr>
            <a:lvl2pPr indent="-228600" lvl="1" marL="914400" algn="l">
              <a:lnSpc>
                <a:spcPct val="90000"/>
              </a:lnSpc>
              <a:spcBef>
                <a:spcPts val="800"/>
              </a:spcBef>
              <a:spcAft>
                <a:spcPts val="0"/>
              </a:spcAft>
              <a:buClr>
                <a:srgbClr val="000000"/>
              </a:buClr>
              <a:buSzPts val="1800"/>
              <a:buFont typeface="Calibri"/>
              <a:buNone/>
              <a:defRPr b="1" sz="1800"/>
            </a:lvl2pPr>
            <a:lvl3pPr indent="-228600" lvl="2" marL="1371600" algn="l">
              <a:lnSpc>
                <a:spcPct val="90000"/>
              </a:lnSpc>
              <a:spcBef>
                <a:spcPts val="800"/>
              </a:spcBef>
              <a:spcAft>
                <a:spcPts val="0"/>
              </a:spcAft>
              <a:buClr>
                <a:srgbClr val="000000"/>
              </a:buClr>
              <a:buSzPts val="1800"/>
              <a:buFont typeface="Calibri"/>
              <a:buNone/>
              <a:defRPr b="1" sz="1800"/>
            </a:lvl3pPr>
            <a:lvl4pPr indent="-228600" lvl="3" marL="1828800" algn="l">
              <a:lnSpc>
                <a:spcPct val="90000"/>
              </a:lnSpc>
              <a:spcBef>
                <a:spcPts val="800"/>
              </a:spcBef>
              <a:spcAft>
                <a:spcPts val="0"/>
              </a:spcAft>
              <a:buClr>
                <a:srgbClr val="000000"/>
              </a:buClr>
              <a:buSzPts val="1800"/>
              <a:buFont typeface="Calibri"/>
              <a:buNone/>
              <a:defRPr b="1" sz="1800"/>
            </a:lvl4pPr>
            <a:lvl5pPr indent="-228600" lvl="4" marL="2286000" algn="l">
              <a:lnSpc>
                <a:spcPct val="90000"/>
              </a:lnSpc>
              <a:spcBef>
                <a:spcPts val="800"/>
              </a:spcBef>
              <a:spcAft>
                <a:spcPts val="0"/>
              </a:spcAft>
              <a:buClr>
                <a:srgbClr val="000000"/>
              </a:buClr>
              <a:buSzPts val="1800"/>
              <a:buFont typeface="Calibri"/>
              <a:buNone/>
              <a:defRPr b="1"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82" name="Google Shape;82;p19"/>
          <p:cNvSpPr txBox="1"/>
          <p:nvPr>
            <p:ph idx="2" type="body"/>
          </p:nvPr>
        </p:nvSpPr>
        <p:spPr>
          <a:xfrm>
            <a:off x="4629150" y="1260872"/>
            <a:ext cx="3887391" cy="617935"/>
          </a:xfrm>
          <a:prstGeom prst="rect">
            <a:avLst/>
          </a:prstGeom>
          <a:noFill/>
          <a:ln>
            <a:noFill/>
          </a:ln>
        </p:spPr>
        <p:txBody>
          <a:bodyPr anchorCtr="0" anchor="b"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83" name="Google Shape;83;p19"/>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84" name="Shape 84"/>
        <p:cNvGrpSpPr/>
        <p:nvPr/>
      </p:nvGrpSpPr>
      <p:grpSpPr>
        <a:xfrm>
          <a:off x="0" y="0"/>
          <a:ext cx="0" cy="0"/>
          <a:chOff x="0" y="0"/>
          <a:chExt cx="0" cy="0"/>
        </a:xfrm>
      </p:grpSpPr>
      <p:sp>
        <p:nvSpPr>
          <p:cNvPr id="85" name="Google Shape;85;p20"/>
          <p:cNvSpPr txBox="1"/>
          <p:nvPr>
            <p:ph type="title"/>
          </p:nvPr>
        </p:nvSpPr>
        <p:spPr>
          <a:xfrm>
            <a:off x="628650" y="273844"/>
            <a:ext cx="7886700" cy="994172"/>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86" name="Google Shape;86;p20"/>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87" name="Shape 87"/>
        <p:cNvGrpSpPr/>
        <p:nvPr/>
      </p:nvGrpSpPr>
      <p:grpSpPr>
        <a:xfrm>
          <a:off x="0" y="0"/>
          <a:ext cx="0" cy="0"/>
          <a:chOff x="0" y="0"/>
          <a:chExt cx="0" cy="0"/>
        </a:xfrm>
      </p:grpSpPr>
      <p:sp>
        <p:nvSpPr>
          <p:cNvPr id="88" name="Google Shape;88;p21"/>
          <p:cNvSpPr txBox="1"/>
          <p:nvPr>
            <p:ph type="title"/>
          </p:nvPr>
        </p:nvSpPr>
        <p:spPr>
          <a:xfrm>
            <a:off x="629840" y="342900"/>
            <a:ext cx="2949179" cy="120015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89" name="Google Shape;89;p21"/>
          <p:cNvSpPr/>
          <p:nvPr>
            <p:ph idx="2" type="pic"/>
          </p:nvPr>
        </p:nvSpPr>
        <p:spPr>
          <a:xfrm>
            <a:off x="3887390" y="740569"/>
            <a:ext cx="4629151" cy="3655219"/>
          </a:xfrm>
          <a:prstGeom prst="rect">
            <a:avLst/>
          </a:prstGeom>
          <a:noFill/>
          <a:ln>
            <a:noFill/>
          </a:ln>
        </p:spPr>
      </p:sp>
      <p:sp>
        <p:nvSpPr>
          <p:cNvPr id="90" name="Google Shape;90;p21"/>
          <p:cNvSpPr txBox="1"/>
          <p:nvPr>
            <p:ph idx="1" type="body"/>
          </p:nvPr>
        </p:nvSpPr>
        <p:spPr>
          <a:xfrm>
            <a:off x="629840" y="1543050"/>
            <a:ext cx="2949179" cy="2858691"/>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200"/>
              <a:buFont typeface="Calibri"/>
              <a:buNone/>
              <a:defRPr sz="1200"/>
            </a:lvl1pPr>
            <a:lvl2pPr indent="-228600" lvl="1" marL="914400" algn="l">
              <a:lnSpc>
                <a:spcPct val="90000"/>
              </a:lnSpc>
              <a:spcBef>
                <a:spcPts val="800"/>
              </a:spcBef>
              <a:spcAft>
                <a:spcPts val="0"/>
              </a:spcAft>
              <a:buClr>
                <a:srgbClr val="000000"/>
              </a:buClr>
              <a:buSzPts val="1200"/>
              <a:buFont typeface="Calibri"/>
              <a:buNone/>
              <a:defRPr sz="1200"/>
            </a:lvl2pPr>
            <a:lvl3pPr indent="-228600" lvl="2" marL="1371600" algn="l">
              <a:lnSpc>
                <a:spcPct val="90000"/>
              </a:lnSpc>
              <a:spcBef>
                <a:spcPts val="800"/>
              </a:spcBef>
              <a:spcAft>
                <a:spcPts val="0"/>
              </a:spcAft>
              <a:buClr>
                <a:srgbClr val="000000"/>
              </a:buClr>
              <a:buSzPts val="1200"/>
              <a:buFont typeface="Calibri"/>
              <a:buNone/>
              <a:defRPr sz="1200"/>
            </a:lvl3pPr>
            <a:lvl4pPr indent="-228600" lvl="3" marL="1828800" algn="l">
              <a:lnSpc>
                <a:spcPct val="90000"/>
              </a:lnSpc>
              <a:spcBef>
                <a:spcPts val="800"/>
              </a:spcBef>
              <a:spcAft>
                <a:spcPts val="0"/>
              </a:spcAft>
              <a:buClr>
                <a:srgbClr val="000000"/>
              </a:buClr>
              <a:buSzPts val="1200"/>
              <a:buFont typeface="Calibri"/>
              <a:buNone/>
              <a:defRPr sz="1200"/>
            </a:lvl4pPr>
            <a:lvl5pPr indent="-228600" lvl="4" marL="2286000" algn="l">
              <a:lnSpc>
                <a:spcPct val="90000"/>
              </a:lnSpc>
              <a:spcBef>
                <a:spcPts val="800"/>
              </a:spcBef>
              <a:spcAft>
                <a:spcPts val="0"/>
              </a:spcAft>
              <a:buClr>
                <a:srgbClr val="000000"/>
              </a:buClr>
              <a:buSzPts val="1200"/>
              <a:buFont typeface="Calibri"/>
              <a:buNone/>
              <a:defRPr sz="12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91" name="Google Shape;91;p21"/>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92" name="Shape 92"/>
        <p:cNvGrpSpPr/>
        <p:nvPr/>
      </p:nvGrpSpPr>
      <p:grpSpPr>
        <a:xfrm>
          <a:off x="0" y="0"/>
          <a:ext cx="0" cy="0"/>
          <a:chOff x="0" y="0"/>
          <a:chExt cx="0" cy="0"/>
        </a:xfrm>
      </p:grpSpPr>
      <p:sp>
        <p:nvSpPr>
          <p:cNvPr id="93" name="Google Shape;93;p22"/>
          <p:cNvSpPr txBox="1"/>
          <p:nvPr>
            <p:ph type="title"/>
          </p:nvPr>
        </p:nvSpPr>
        <p:spPr>
          <a:xfrm>
            <a:off x="628650" y="273844"/>
            <a:ext cx="7886700" cy="994172"/>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94" name="Google Shape;94;p22"/>
          <p:cNvSpPr txBox="1"/>
          <p:nvPr>
            <p:ph idx="1" type="body"/>
          </p:nvPr>
        </p:nvSpPr>
        <p:spPr>
          <a:xfrm>
            <a:off x="628650" y="1369219"/>
            <a:ext cx="7886700" cy="3263504"/>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95" name="Google Shape;95;p22"/>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96" name="Shape 96"/>
        <p:cNvGrpSpPr/>
        <p:nvPr/>
      </p:nvGrpSpPr>
      <p:grpSpPr>
        <a:xfrm>
          <a:off x="0" y="0"/>
          <a:ext cx="0" cy="0"/>
          <a:chOff x="0" y="0"/>
          <a:chExt cx="0" cy="0"/>
        </a:xfrm>
      </p:grpSpPr>
      <p:sp>
        <p:nvSpPr>
          <p:cNvPr id="97" name="Google Shape;97;p23"/>
          <p:cNvSpPr txBox="1"/>
          <p:nvPr>
            <p:ph type="title"/>
          </p:nvPr>
        </p:nvSpPr>
        <p:spPr>
          <a:xfrm>
            <a:off x="6543675" y="273844"/>
            <a:ext cx="1971675" cy="4358879"/>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98" name="Google Shape;98;p23"/>
          <p:cNvSpPr txBox="1"/>
          <p:nvPr>
            <p:ph idx="1" type="body"/>
          </p:nvPr>
        </p:nvSpPr>
        <p:spPr>
          <a:xfrm>
            <a:off x="628650" y="273844"/>
            <a:ext cx="5800725" cy="4358879"/>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99" name="Google Shape;99;p23"/>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0" name="Shape 100"/>
        <p:cNvGrpSpPr/>
        <p:nvPr/>
      </p:nvGrpSpPr>
      <p:grpSpPr>
        <a:xfrm>
          <a:off x="0" y="0"/>
          <a:ext cx="0" cy="0"/>
          <a:chOff x="0" y="0"/>
          <a:chExt cx="0" cy="0"/>
        </a:xfrm>
      </p:grpSpPr>
      <p:sp>
        <p:nvSpPr>
          <p:cNvPr id="101" name="Google Shape;101;p24"/>
          <p:cNvSpPr txBox="1"/>
          <p:nvPr>
            <p:ph type="title"/>
          </p:nvPr>
        </p:nvSpPr>
        <p:spPr>
          <a:xfrm>
            <a:off x="628650" y="273844"/>
            <a:ext cx="7886700" cy="994172"/>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02" name="Google Shape;102;p24"/>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a:lvl1pPr>
            <a:lvl2pPr indent="0" lvl="1" marL="0" algn="r">
              <a:lnSpc>
                <a:spcPct val="100000"/>
              </a:lnSpc>
              <a:spcBef>
                <a:spcPts val="0"/>
              </a:spcBef>
              <a:spcAft>
                <a:spcPts val="0"/>
              </a:spcAft>
              <a:buClr>
                <a:srgbClr val="888888"/>
              </a:buClr>
              <a:buSzPts val="900"/>
              <a:buFont typeface="Calibri"/>
              <a:buNone/>
              <a:defRPr/>
            </a:lvl2pPr>
            <a:lvl3pPr indent="0" lvl="2" marL="0" algn="r">
              <a:lnSpc>
                <a:spcPct val="100000"/>
              </a:lnSpc>
              <a:spcBef>
                <a:spcPts val="0"/>
              </a:spcBef>
              <a:spcAft>
                <a:spcPts val="0"/>
              </a:spcAft>
              <a:buClr>
                <a:srgbClr val="888888"/>
              </a:buClr>
              <a:buSzPts val="900"/>
              <a:buFont typeface="Calibri"/>
              <a:buNone/>
              <a:defRPr/>
            </a:lvl3pPr>
            <a:lvl4pPr indent="0" lvl="3" marL="0" algn="r">
              <a:lnSpc>
                <a:spcPct val="100000"/>
              </a:lnSpc>
              <a:spcBef>
                <a:spcPts val="0"/>
              </a:spcBef>
              <a:spcAft>
                <a:spcPts val="0"/>
              </a:spcAft>
              <a:buClr>
                <a:srgbClr val="888888"/>
              </a:buClr>
              <a:buSzPts val="900"/>
              <a:buFont typeface="Calibri"/>
              <a:buNone/>
              <a:defRPr/>
            </a:lvl4pPr>
            <a:lvl5pPr indent="0" lvl="4" marL="0" algn="r">
              <a:lnSpc>
                <a:spcPct val="100000"/>
              </a:lnSpc>
              <a:spcBef>
                <a:spcPts val="0"/>
              </a:spcBef>
              <a:spcAft>
                <a:spcPts val="0"/>
              </a:spcAft>
              <a:buClr>
                <a:srgbClr val="888888"/>
              </a:buClr>
              <a:buSzPts val="900"/>
              <a:buFont typeface="Calibri"/>
              <a:buNone/>
              <a:defRPr/>
            </a:lvl5pPr>
            <a:lvl6pPr indent="0" lvl="5" marL="0" algn="r">
              <a:lnSpc>
                <a:spcPct val="100000"/>
              </a:lnSpc>
              <a:spcBef>
                <a:spcPts val="0"/>
              </a:spcBef>
              <a:spcAft>
                <a:spcPts val="0"/>
              </a:spcAft>
              <a:buClr>
                <a:srgbClr val="888888"/>
              </a:buClr>
              <a:buSzPts val="900"/>
              <a:buFont typeface="Calibri"/>
              <a:buNone/>
              <a:defRPr/>
            </a:lvl6pPr>
            <a:lvl7pPr indent="0" lvl="6" marL="0" algn="r">
              <a:lnSpc>
                <a:spcPct val="100000"/>
              </a:lnSpc>
              <a:spcBef>
                <a:spcPts val="0"/>
              </a:spcBef>
              <a:spcAft>
                <a:spcPts val="0"/>
              </a:spcAft>
              <a:buClr>
                <a:srgbClr val="888888"/>
              </a:buClr>
              <a:buSzPts val="900"/>
              <a:buFont typeface="Calibri"/>
              <a:buNone/>
              <a:defRPr/>
            </a:lvl7pPr>
            <a:lvl8pPr indent="0" lvl="7" marL="0" algn="r">
              <a:lnSpc>
                <a:spcPct val="100000"/>
              </a:lnSpc>
              <a:spcBef>
                <a:spcPts val="0"/>
              </a:spcBef>
              <a:spcAft>
                <a:spcPts val="0"/>
              </a:spcAft>
              <a:buClr>
                <a:srgbClr val="888888"/>
              </a:buClr>
              <a:buSzPts val="900"/>
              <a:buFont typeface="Calibri"/>
              <a:buNone/>
              <a:defRPr/>
            </a:lvl8pPr>
            <a:lvl9pPr indent="0" lvl="8" marL="0" algn="r">
              <a:lnSpc>
                <a:spcPct val="100000"/>
              </a:lnSpc>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Old">
  <p:cSld name="1_Blank Old">
    <p:spTree>
      <p:nvGrpSpPr>
        <p:cNvPr id="103" name="Shape 103"/>
        <p:cNvGrpSpPr/>
        <p:nvPr/>
      </p:nvGrpSpPr>
      <p:grpSpPr>
        <a:xfrm>
          <a:off x="0" y="0"/>
          <a:ext cx="0" cy="0"/>
          <a:chOff x="0" y="0"/>
          <a:chExt cx="0" cy="0"/>
        </a:xfrm>
      </p:grpSpPr>
      <p:sp>
        <p:nvSpPr>
          <p:cNvPr id="104" name="Google Shape;104;p25"/>
          <p:cNvSpPr txBox="1"/>
          <p:nvPr>
            <p:ph idx="12" type="sldNum"/>
          </p:nvPr>
        </p:nvSpPr>
        <p:spPr>
          <a:xfrm>
            <a:off x="4419600" y="4629150"/>
            <a:ext cx="2133600" cy="276226"/>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888888"/>
              </a:buClr>
              <a:buSzPts val="900"/>
              <a:buFont typeface="Calibri"/>
              <a:buNone/>
              <a:defRPr sz="900">
                <a:solidFill>
                  <a:srgbClr val="888888"/>
                </a:solidFill>
              </a:defRPr>
            </a:lvl1pPr>
            <a:lvl2pPr indent="0" lvl="1" marL="0" algn="r">
              <a:lnSpc>
                <a:spcPct val="100000"/>
              </a:lnSpc>
              <a:spcBef>
                <a:spcPts val="0"/>
              </a:spcBef>
              <a:spcAft>
                <a:spcPts val="0"/>
              </a:spcAft>
              <a:buClr>
                <a:srgbClr val="888888"/>
              </a:buClr>
              <a:buSzPts val="900"/>
              <a:buFont typeface="Calibri"/>
              <a:buNone/>
              <a:defRPr sz="900">
                <a:solidFill>
                  <a:srgbClr val="888888"/>
                </a:solidFill>
              </a:defRPr>
            </a:lvl2pPr>
            <a:lvl3pPr indent="0" lvl="2" marL="0" algn="r">
              <a:lnSpc>
                <a:spcPct val="100000"/>
              </a:lnSpc>
              <a:spcBef>
                <a:spcPts val="0"/>
              </a:spcBef>
              <a:spcAft>
                <a:spcPts val="0"/>
              </a:spcAft>
              <a:buClr>
                <a:srgbClr val="888888"/>
              </a:buClr>
              <a:buSzPts val="900"/>
              <a:buFont typeface="Calibri"/>
              <a:buNone/>
              <a:defRPr sz="900">
                <a:solidFill>
                  <a:srgbClr val="888888"/>
                </a:solidFill>
              </a:defRPr>
            </a:lvl3pPr>
            <a:lvl4pPr indent="0" lvl="3" marL="0" algn="r">
              <a:lnSpc>
                <a:spcPct val="100000"/>
              </a:lnSpc>
              <a:spcBef>
                <a:spcPts val="0"/>
              </a:spcBef>
              <a:spcAft>
                <a:spcPts val="0"/>
              </a:spcAft>
              <a:buClr>
                <a:srgbClr val="888888"/>
              </a:buClr>
              <a:buSzPts val="900"/>
              <a:buFont typeface="Calibri"/>
              <a:buNone/>
              <a:defRPr sz="900">
                <a:solidFill>
                  <a:srgbClr val="888888"/>
                </a:solidFill>
              </a:defRPr>
            </a:lvl4pPr>
            <a:lvl5pPr indent="0" lvl="4" marL="0" algn="r">
              <a:lnSpc>
                <a:spcPct val="100000"/>
              </a:lnSpc>
              <a:spcBef>
                <a:spcPts val="0"/>
              </a:spcBef>
              <a:spcAft>
                <a:spcPts val="0"/>
              </a:spcAft>
              <a:buClr>
                <a:srgbClr val="888888"/>
              </a:buClr>
              <a:buSzPts val="900"/>
              <a:buFont typeface="Calibri"/>
              <a:buNone/>
              <a:defRPr sz="900">
                <a:solidFill>
                  <a:srgbClr val="888888"/>
                </a:solidFill>
              </a:defRPr>
            </a:lvl5pPr>
            <a:lvl6pPr indent="0" lvl="5" marL="0" algn="r">
              <a:lnSpc>
                <a:spcPct val="100000"/>
              </a:lnSpc>
              <a:spcBef>
                <a:spcPts val="0"/>
              </a:spcBef>
              <a:spcAft>
                <a:spcPts val="0"/>
              </a:spcAft>
              <a:buClr>
                <a:srgbClr val="888888"/>
              </a:buClr>
              <a:buSzPts val="900"/>
              <a:buFont typeface="Calibri"/>
              <a:buNone/>
              <a:defRPr sz="900">
                <a:solidFill>
                  <a:srgbClr val="888888"/>
                </a:solidFill>
              </a:defRPr>
            </a:lvl6pPr>
            <a:lvl7pPr indent="0" lvl="6" marL="0" algn="r">
              <a:lnSpc>
                <a:spcPct val="100000"/>
              </a:lnSpc>
              <a:spcBef>
                <a:spcPts val="0"/>
              </a:spcBef>
              <a:spcAft>
                <a:spcPts val="0"/>
              </a:spcAft>
              <a:buClr>
                <a:srgbClr val="888888"/>
              </a:buClr>
              <a:buSzPts val="900"/>
              <a:buFont typeface="Calibri"/>
              <a:buNone/>
              <a:defRPr sz="900">
                <a:solidFill>
                  <a:srgbClr val="888888"/>
                </a:solidFill>
              </a:defRPr>
            </a:lvl7pPr>
            <a:lvl8pPr indent="0" lvl="7" marL="0" algn="r">
              <a:lnSpc>
                <a:spcPct val="100000"/>
              </a:lnSpc>
              <a:spcBef>
                <a:spcPts val="0"/>
              </a:spcBef>
              <a:spcAft>
                <a:spcPts val="0"/>
              </a:spcAft>
              <a:buClr>
                <a:srgbClr val="888888"/>
              </a:buClr>
              <a:buSzPts val="900"/>
              <a:buFont typeface="Calibri"/>
              <a:buNone/>
              <a:defRPr sz="900">
                <a:solidFill>
                  <a:srgbClr val="888888"/>
                </a:solidFill>
              </a:defRPr>
            </a:lvl8pPr>
            <a:lvl9pPr indent="0" lvl="8" marL="0" algn="r">
              <a:lnSpc>
                <a:spcPct val="100000"/>
              </a:lnSpc>
              <a:spcBef>
                <a:spcPts val="0"/>
              </a:spcBef>
              <a:spcAft>
                <a:spcPts val="0"/>
              </a:spcAft>
              <a:buClr>
                <a:srgbClr val="888888"/>
              </a:buClr>
              <a:buSzPts val="900"/>
              <a:buFont typeface="Calibri"/>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1.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rgbClr val="365B9B"/>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p14:dur="400">
        <p:fade thruBlk="1"/>
      </p:transition>
    </mc:Choice>
    <mc:Fallback>
      <p:transition>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65B9B"/>
        </a:solidFill>
      </p:bgPr>
    </p:bg>
    <p:spTree>
      <p:nvGrpSpPr>
        <p:cNvPr id="58" name="Shape 58"/>
        <p:cNvGrpSpPr/>
        <p:nvPr/>
      </p:nvGrpSpPr>
      <p:grpSpPr>
        <a:xfrm>
          <a:off x="0" y="0"/>
          <a:ext cx="0" cy="0"/>
          <a:chOff x="0" y="0"/>
          <a:chExt cx="0" cy="0"/>
        </a:xfrm>
      </p:grpSpPr>
      <p:sp>
        <p:nvSpPr>
          <p:cNvPr id="59" name="Google Shape;59;p13"/>
          <p:cNvSpPr txBox="1"/>
          <p:nvPr>
            <p:ph type="title"/>
          </p:nvPr>
        </p:nvSpPr>
        <p:spPr>
          <a:xfrm>
            <a:off x="628650" y="273844"/>
            <a:ext cx="7886700" cy="994172"/>
          </a:xfrm>
          <a:prstGeom prst="rect">
            <a:avLst/>
          </a:prstGeom>
          <a:noFill/>
          <a:ln>
            <a:noFill/>
          </a:ln>
        </p:spPr>
        <p:txBody>
          <a:bodyPr anchorCtr="0" anchor="ctr" bIns="34275" lIns="34275" spcFirstLastPara="1" rIns="34275" wrap="square" tIns="34275">
            <a:normAutofit/>
          </a:bodyPr>
          <a:lstStyle>
            <a:lvl1pPr lvl="0"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2pPr>
            <a:lvl3pPr lvl="2"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3pPr>
            <a:lvl4pPr lvl="3"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4pPr>
            <a:lvl5pPr lvl="4"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5pPr>
            <a:lvl6pPr lvl="5"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9pPr>
          </a:lstStyle>
          <a:p/>
        </p:txBody>
      </p:sp>
      <p:sp>
        <p:nvSpPr>
          <p:cNvPr id="60" name="Google Shape;60;p13"/>
          <p:cNvSpPr txBox="1"/>
          <p:nvPr>
            <p:ph idx="1" type="body"/>
          </p:nvPr>
        </p:nvSpPr>
        <p:spPr>
          <a:xfrm>
            <a:off x="628650" y="1369219"/>
            <a:ext cx="7886700" cy="3263504"/>
          </a:xfrm>
          <a:prstGeom prst="rect">
            <a:avLst/>
          </a:prstGeom>
          <a:noFill/>
          <a:ln>
            <a:noFill/>
          </a:ln>
        </p:spPr>
        <p:txBody>
          <a:bodyPr anchorCtr="0" anchor="t" bIns="34275" lIns="34275" spcFirstLastPara="1" rIns="34275" wrap="square" tIns="34275">
            <a:normAutofit/>
          </a:bodyPr>
          <a:lstStyle>
            <a:lvl1pPr indent="-361950" lvl="0" marL="4572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61950" lvl="1" marL="9144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2pPr>
            <a:lvl3pPr indent="-361950" lvl="2" marL="13716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3pPr>
            <a:lvl4pPr indent="-361950" lvl="3" marL="18288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4pPr>
            <a:lvl5pPr indent="-361950" lvl="4" marL="22860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5pPr>
            <a:lvl6pPr indent="-361950" lvl="5" marL="27432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6pPr>
            <a:lvl7pPr indent="-361950" lvl="6" marL="32004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7pPr>
            <a:lvl8pPr indent="-361950" lvl="7" marL="36576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8pPr>
            <a:lvl9pPr indent="-361950" lvl="8" marL="41148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9pPr>
          </a:lstStyle>
          <a:p/>
        </p:txBody>
      </p:sp>
      <p:sp>
        <p:nvSpPr>
          <p:cNvPr id="61" name="Google Shape;61;p13"/>
          <p:cNvSpPr txBox="1"/>
          <p:nvPr>
            <p:ph idx="12" type="sldNum"/>
          </p:nvPr>
        </p:nvSpPr>
        <p:spPr>
          <a:xfrm>
            <a:off x="8317364" y="4803219"/>
            <a:ext cx="197987" cy="201931"/>
          </a:xfrm>
          <a:prstGeom prst="rect">
            <a:avLst/>
          </a:prstGeom>
          <a:noFill/>
          <a:ln>
            <a:noFill/>
          </a:ln>
        </p:spPr>
        <p:txBody>
          <a:bodyPr anchorCtr="0" anchor="ctr" bIns="34275" lIns="34275" spcFirstLastPara="1" rIns="34275" wrap="square" tIns="34275">
            <a:spAutoFit/>
          </a:bodyPr>
          <a:lstStyle>
            <a:lvl1pPr indent="0" lvl="0"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mc:AlternateContent>
    <mc:Choice Requires="p14">
      <p:transition p14:dur="400">
        <p:fade thruBlk="1"/>
      </p:transition>
    </mc:Choice>
    <mc:Fallback>
      <p:transition>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hyperlink" Target="mailto:maura@metallicus.com" TargetMode="External"/><Relationship Id="rId4" Type="http://schemas.openxmlformats.org/officeDocument/2006/relationships/hyperlink" Target="mailto:maura@devpartner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hyperlink" Target="https://ethereum.org/en/developers/docs/" TargetMode="External"/><Relationship Id="rId4" Type="http://schemas.openxmlformats.org/officeDocument/2006/relationships/hyperlink" Target="https://docs.openzeppelin.com/" TargetMode="External"/><Relationship Id="rId5" Type="http://schemas.openxmlformats.org/officeDocument/2006/relationships/hyperlink" Target="https://hardhat.org/docs" TargetMode="External"/><Relationship Id="rId6" Type="http://schemas.openxmlformats.org/officeDocument/2006/relationships/hyperlink" Target="https://remix.ethereum.org/" TargetMode="External"/><Relationship Id="rId7" Type="http://schemas.openxmlformats.org/officeDocument/2006/relationships/hyperlink" Target="https://github.com/squdgy/hello_smart_contract" TargetMode="External"/><Relationship Id="rId8" Type="http://schemas.openxmlformats.org/officeDocument/2006/relationships/hyperlink" Target="https://squdgy.wordpress.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84CA"/>
        </a:solidFill>
      </p:bgPr>
    </p:bg>
    <p:spTree>
      <p:nvGrpSpPr>
        <p:cNvPr id="108" name="Shape 108"/>
        <p:cNvGrpSpPr/>
        <p:nvPr/>
      </p:nvGrpSpPr>
      <p:grpSpPr>
        <a:xfrm>
          <a:off x="0" y="0"/>
          <a:ext cx="0" cy="0"/>
          <a:chOff x="0" y="0"/>
          <a:chExt cx="0" cy="0"/>
        </a:xfrm>
      </p:grpSpPr>
      <p:sp>
        <p:nvSpPr>
          <p:cNvPr id="109" name="Google Shape;109;p26"/>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p>
            <a:pPr indent="0" lvl="0" marL="0" rtl="0" algn="r">
              <a:lnSpc>
                <a:spcPct val="100000"/>
              </a:lnSpc>
              <a:spcBef>
                <a:spcPts val="0"/>
              </a:spcBef>
              <a:spcAft>
                <a:spcPts val="0"/>
              </a:spcAft>
              <a:buClr>
                <a:srgbClr val="888888"/>
              </a:buClr>
              <a:buSzPts val="900"/>
              <a:buFont typeface="Calibri"/>
              <a:buNone/>
            </a:pPr>
            <a:fld id="{00000000-1234-1234-1234-123412341234}" type="slidenum">
              <a:rPr lang="en"/>
              <a:t>‹#›</a:t>
            </a:fld>
            <a:endParaRPr/>
          </a:p>
        </p:txBody>
      </p:sp>
      <p:sp>
        <p:nvSpPr>
          <p:cNvPr id="110" name="Google Shape;110;p26"/>
          <p:cNvSpPr txBox="1"/>
          <p:nvPr>
            <p:ph idx="4294967295" type="ctrTitle"/>
          </p:nvPr>
        </p:nvSpPr>
        <p:spPr>
          <a:xfrm>
            <a:off x="361200" y="1748850"/>
            <a:ext cx="8782800" cy="822900"/>
          </a:xfrm>
          <a:prstGeom prst="rect">
            <a:avLst/>
          </a:prstGeom>
        </p:spPr>
        <p:txBody>
          <a:bodyPr anchorCtr="0" anchor="ctr" bIns="34275" lIns="34275" spcFirstLastPara="1" rIns="34275" wrap="square" tIns="34275">
            <a:normAutofit/>
          </a:bodyPr>
          <a:lstStyle/>
          <a:p>
            <a:pPr indent="0" lvl="0" marL="0" rtl="0" algn="l">
              <a:spcBef>
                <a:spcPts val="0"/>
              </a:spcBef>
              <a:spcAft>
                <a:spcPts val="0"/>
              </a:spcAft>
              <a:buNone/>
            </a:pPr>
            <a:r>
              <a:rPr lang="en" sz="4000">
                <a:solidFill>
                  <a:schemeClr val="dk1"/>
                </a:solidFill>
                <a:latin typeface="Economica"/>
                <a:ea typeface="Economica"/>
                <a:cs typeface="Economica"/>
                <a:sym typeface="Economica"/>
              </a:rPr>
              <a:t>Intro to Blockchain-Focused Software Development</a:t>
            </a:r>
            <a:endParaRPr sz="4000">
              <a:solidFill>
                <a:schemeClr val="dk1"/>
              </a:solidFill>
              <a:latin typeface="Economica"/>
              <a:ea typeface="Economica"/>
              <a:cs typeface="Economica"/>
              <a:sym typeface="Economica"/>
            </a:endParaRPr>
          </a:p>
        </p:txBody>
      </p:sp>
      <p:sp>
        <p:nvSpPr>
          <p:cNvPr id="111" name="Google Shape;111;p26"/>
          <p:cNvSpPr txBox="1"/>
          <p:nvPr/>
        </p:nvSpPr>
        <p:spPr>
          <a:xfrm>
            <a:off x="2874400" y="3009025"/>
            <a:ext cx="3936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Open Sans"/>
                <a:ea typeface="Open Sans"/>
                <a:cs typeface="Open Sans"/>
                <a:sym typeface="Open Sans"/>
              </a:rPr>
              <a:t>Maura Wilder, VP of Engineering</a:t>
            </a:r>
            <a:endParaRPr sz="1800">
              <a:solidFill>
                <a:schemeClr val="dk1"/>
              </a:solidFill>
              <a:latin typeface="Open Sans"/>
              <a:ea typeface="Open Sans"/>
              <a:cs typeface="Open Sans"/>
              <a:sym typeface="Open Sans"/>
            </a:endParaRPr>
          </a:p>
        </p:txBody>
      </p:sp>
      <p:sp>
        <p:nvSpPr>
          <p:cNvPr id="112" name="Google Shape;112;p26"/>
          <p:cNvSpPr/>
          <p:nvPr/>
        </p:nvSpPr>
        <p:spPr>
          <a:xfrm>
            <a:off x="3613650" y="3669250"/>
            <a:ext cx="1966800" cy="461700"/>
          </a:xfrm>
          <a:prstGeom prst="rect">
            <a:avLst/>
          </a:prstGeom>
          <a:solidFill>
            <a:srgbClr val="D9D9D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113" name="Google Shape;113;p26"/>
          <p:cNvPicPr preferRelativeResize="0"/>
          <p:nvPr/>
        </p:nvPicPr>
        <p:blipFill>
          <a:blip r:embed="rId3">
            <a:alphaModFix/>
          </a:blip>
          <a:stretch>
            <a:fillRect/>
          </a:stretch>
        </p:blipFill>
        <p:spPr>
          <a:xfrm>
            <a:off x="3547276" y="3626375"/>
            <a:ext cx="2049452" cy="547424"/>
          </a:xfrm>
          <a:prstGeom prst="rect">
            <a:avLst/>
          </a:prstGeom>
          <a:noFill/>
          <a:ln>
            <a:noFill/>
          </a:ln>
        </p:spPr>
      </p:pic>
      <p:pic>
        <p:nvPicPr>
          <p:cNvPr id="114" name="Google Shape;114;p26"/>
          <p:cNvPicPr preferRelativeResize="0"/>
          <p:nvPr/>
        </p:nvPicPr>
        <p:blipFill>
          <a:blip r:embed="rId4">
            <a:alphaModFix/>
          </a:blip>
          <a:stretch>
            <a:fillRect/>
          </a:stretch>
        </p:blipFill>
        <p:spPr>
          <a:xfrm>
            <a:off x="7946125" y="579400"/>
            <a:ext cx="569250" cy="703500"/>
          </a:xfrm>
          <a:prstGeom prst="rect">
            <a:avLst/>
          </a:prstGeom>
          <a:noFill/>
          <a:ln>
            <a:noFill/>
          </a:ln>
        </p:spPr>
      </p:pic>
    </p:spTree>
  </p:cSld>
  <p:clrMapOvr>
    <a:masterClrMapping/>
  </p:clrMapOvr>
  <mc:AlternateContent>
    <mc:Choice Requires="p14">
      <p:transition p14:dur="400">
        <p:fade thruBlk="1"/>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84CA"/>
        </a:solidFill>
      </p:bgPr>
    </p:bg>
    <p:spTree>
      <p:nvGrpSpPr>
        <p:cNvPr id="118" name="Shape 118"/>
        <p:cNvGrpSpPr/>
        <p:nvPr/>
      </p:nvGrpSpPr>
      <p:grpSpPr>
        <a:xfrm>
          <a:off x="0" y="0"/>
          <a:ext cx="0" cy="0"/>
          <a:chOff x="0" y="0"/>
          <a:chExt cx="0" cy="0"/>
        </a:xfrm>
      </p:grpSpPr>
      <p:sp>
        <p:nvSpPr>
          <p:cNvPr id="119" name="Google Shape;119;p27"/>
          <p:cNvSpPr txBox="1"/>
          <p:nvPr>
            <p:ph idx="12" type="sldNum"/>
          </p:nvPr>
        </p:nvSpPr>
        <p:spPr>
          <a:xfrm>
            <a:off x="8317364" y="4803219"/>
            <a:ext cx="198000" cy="207900"/>
          </a:xfrm>
          <a:prstGeom prst="rect">
            <a:avLst/>
          </a:prstGeom>
          <a:noFill/>
          <a:ln>
            <a:noFill/>
          </a:ln>
        </p:spPr>
        <p:txBody>
          <a:bodyPr anchorCtr="0" anchor="ctr" bIns="34275" lIns="34275" spcFirstLastPara="1" rIns="34275" wrap="square" tIns="34275">
            <a:spAutoFit/>
          </a:bodyPr>
          <a:lstStyle/>
          <a:p>
            <a:pPr indent="0" lvl="0" marL="0" rtl="0" algn="r">
              <a:lnSpc>
                <a:spcPct val="100000"/>
              </a:lnSpc>
              <a:spcBef>
                <a:spcPts val="0"/>
              </a:spcBef>
              <a:spcAft>
                <a:spcPts val="0"/>
              </a:spcAft>
              <a:buClr>
                <a:srgbClr val="888888"/>
              </a:buClr>
              <a:buSzPts val="900"/>
              <a:buFont typeface="Calibri"/>
              <a:buNone/>
            </a:pPr>
            <a:fld id="{00000000-1234-1234-1234-123412341234}" type="slidenum">
              <a:rPr lang="en"/>
              <a:t>‹#›</a:t>
            </a:fld>
            <a:endParaRPr/>
          </a:p>
        </p:txBody>
      </p:sp>
      <p:sp>
        <p:nvSpPr>
          <p:cNvPr id="120" name="Google Shape;120;p27"/>
          <p:cNvSpPr txBox="1"/>
          <p:nvPr>
            <p:ph idx="1" type="body"/>
          </p:nvPr>
        </p:nvSpPr>
        <p:spPr>
          <a:xfrm>
            <a:off x="658650" y="1230900"/>
            <a:ext cx="8003400" cy="3912600"/>
          </a:xfrm>
          <a:prstGeom prst="rect">
            <a:avLst/>
          </a:prstGeom>
        </p:spPr>
        <p:txBody>
          <a:bodyPr anchorCtr="0" anchor="t" bIns="34275" lIns="34275" spcFirstLastPara="1" rIns="34275" wrap="square" tIns="34275">
            <a:noAutofit/>
          </a:bodyPr>
          <a:lstStyle/>
          <a:p>
            <a:pPr indent="-355600" lvl="0" marL="457200" rtl="0" algn="l">
              <a:lnSpc>
                <a:spcPct val="150000"/>
              </a:lnSpc>
              <a:spcBef>
                <a:spcPts val="800"/>
              </a:spcBef>
              <a:spcAft>
                <a:spcPts val="0"/>
              </a:spcAft>
              <a:buClr>
                <a:schemeClr val="dk1"/>
              </a:buClr>
              <a:buSzPts val="2000"/>
              <a:buChar char="➔"/>
            </a:pPr>
            <a:r>
              <a:rPr lang="en" sz="2000">
                <a:solidFill>
                  <a:schemeClr val="dk1"/>
                </a:solidFill>
                <a:latin typeface="Open Sans"/>
                <a:ea typeface="Open Sans"/>
                <a:cs typeface="Open Sans"/>
                <a:sym typeface="Open Sans"/>
              </a:rPr>
              <a:t>VP of Engineering at </a:t>
            </a:r>
            <a:r>
              <a:rPr b="1" lang="en" sz="2000">
                <a:solidFill>
                  <a:schemeClr val="dk1"/>
                </a:solidFill>
                <a:latin typeface="Open Sans"/>
                <a:ea typeface="Open Sans"/>
                <a:cs typeface="Open Sans"/>
                <a:sym typeface="Open Sans"/>
              </a:rPr>
              <a:t>Metallicus</a:t>
            </a:r>
            <a:r>
              <a:rPr lang="en" sz="2000">
                <a:solidFill>
                  <a:schemeClr val="dk1"/>
                </a:solidFill>
                <a:latin typeface="Open Sans"/>
                <a:ea typeface="Open Sans"/>
                <a:cs typeface="Open Sans"/>
                <a:sym typeface="Open Sans"/>
              </a:rPr>
              <a:t>, a fintech in the blockchain space</a:t>
            </a:r>
            <a:endParaRPr sz="2000">
              <a:solidFill>
                <a:schemeClr val="dk1"/>
              </a:solidFill>
              <a:latin typeface="Open Sans"/>
              <a:ea typeface="Open Sans"/>
              <a:cs typeface="Open Sans"/>
              <a:sym typeface="Open Sans"/>
            </a:endParaRPr>
          </a:p>
          <a:p>
            <a:pPr indent="-355600" lvl="0" marL="457200" rtl="0" algn="l">
              <a:lnSpc>
                <a:spcPct val="150000"/>
              </a:lnSpc>
              <a:spcBef>
                <a:spcPts val="800"/>
              </a:spcBef>
              <a:spcAft>
                <a:spcPts val="0"/>
              </a:spcAft>
              <a:buClr>
                <a:schemeClr val="dk1"/>
              </a:buClr>
              <a:buSzPts val="2000"/>
              <a:buChar char="➔"/>
            </a:pPr>
            <a:r>
              <a:rPr lang="en" sz="2000">
                <a:solidFill>
                  <a:schemeClr val="dk1"/>
                </a:solidFill>
                <a:latin typeface="Open Sans"/>
                <a:ea typeface="Open Sans"/>
                <a:cs typeface="Open Sans"/>
                <a:sym typeface="Open Sans"/>
              </a:rPr>
              <a:t>Engineering at </a:t>
            </a:r>
            <a:r>
              <a:rPr b="1" lang="en" sz="2000">
                <a:solidFill>
                  <a:schemeClr val="dk1"/>
                </a:solidFill>
                <a:latin typeface="Open Sans"/>
                <a:ea typeface="Open Sans"/>
                <a:cs typeface="Open Sans"/>
                <a:sym typeface="Open Sans"/>
              </a:rPr>
              <a:t>Circle </a:t>
            </a:r>
            <a:r>
              <a:rPr lang="en" sz="2000">
                <a:solidFill>
                  <a:schemeClr val="dk1"/>
                </a:solidFill>
                <a:latin typeface="Open Sans"/>
                <a:ea typeface="Open Sans"/>
                <a:cs typeface="Open Sans"/>
                <a:sym typeface="Open Sans"/>
              </a:rPr>
              <a:t>&amp; </a:t>
            </a:r>
            <a:r>
              <a:rPr b="1" lang="en" sz="2000">
                <a:solidFill>
                  <a:schemeClr val="dk1"/>
                </a:solidFill>
                <a:latin typeface="Open Sans"/>
                <a:ea typeface="Open Sans"/>
                <a:cs typeface="Open Sans"/>
                <a:sym typeface="Open Sans"/>
              </a:rPr>
              <a:t>Poloniex</a:t>
            </a:r>
            <a:r>
              <a:rPr lang="en" sz="2000">
                <a:solidFill>
                  <a:schemeClr val="dk1"/>
                </a:solidFill>
                <a:latin typeface="Open Sans"/>
                <a:ea typeface="Open Sans"/>
                <a:cs typeface="Open Sans"/>
                <a:sym typeface="Open Sans"/>
              </a:rPr>
              <a:t>, cryptocurrency exchange</a:t>
            </a:r>
            <a:endParaRPr sz="2000">
              <a:solidFill>
                <a:schemeClr val="dk1"/>
              </a:solidFill>
              <a:latin typeface="Open Sans"/>
              <a:ea typeface="Open Sans"/>
              <a:cs typeface="Open Sans"/>
              <a:sym typeface="Open Sans"/>
            </a:endParaRPr>
          </a:p>
          <a:p>
            <a:pPr indent="-355600" lvl="0" marL="457200" rtl="0" algn="l">
              <a:lnSpc>
                <a:spcPct val="150000"/>
              </a:lnSpc>
              <a:spcBef>
                <a:spcPts val="800"/>
              </a:spcBef>
              <a:spcAft>
                <a:spcPts val="0"/>
              </a:spcAft>
              <a:buClr>
                <a:schemeClr val="dk1"/>
              </a:buClr>
              <a:buSzPts val="2000"/>
              <a:buChar char="➔"/>
            </a:pPr>
            <a:r>
              <a:rPr lang="en" sz="2000">
                <a:solidFill>
                  <a:schemeClr val="dk1"/>
                </a:solidFill>
                <a:latin typeface="Open Sans"/>
                <a:ea typeface="Open Sans"/>
                <a:cs typeface="Open Sans"/>
                <a:sym typeface="Open Sans"/>
              </a:rPr>
              <a:t>Engineer #2 at </a:t>
            </a:r>
            <a:r>
              <a:rPr b="1" lang="en" sz="2000">
                <a:solidFill>
                  <a:schemeClr val="dk1"/>
                </a:solidFill>
                <a:latin typeface="Open Sans"/>
                <a:ea typeface="Open Sans"/>
                <a:cs typeface="Open Sans"/>
                <a:sym typeface="Open Sans"/>
              </a:rPr>
              <a:t>DraftKings</a:t>
            </a:r>
            <a:r>
              <a:rPr lang="en" sz="2000">
                <a:solidFill>
                  <a:schemeClr val="dk1"/>
                </a:solidFill>
                <a:latin typeface="Open Sans"/>
                <a:ea typeface="Open Sans"/>
                <a:cs typeface="Open Sans"/>
                <a:sym typeface="Open Sans"/>
              </a:rPr>
              <a:t>, 24x7 fantasy sports</a:t>
            </a:r>
            <a:endParaRPr sz="2000">
              <a:solidFill>
                <a:schemeClr val="dk1"/>
              </a:solidFill>
              <a:latin typeface="Open Sans"/>
              <a:ea typeface="Open Sans"/>
              <a:cs typeface="Open Sans"/>
              <a:sym typeface="Open Sans"/>
            </a:endParaRPr>
          </a:p>
          <a:p>
            <a:pPr indent="-355600" lvl="0" marL="457200" rtl="0" algn="l">
              <a:lnSpc>
                <a:spcPct val="150000"/>
              </a:lnSpc>
              <a:spcBef>
                <a:spcPts val="800"/>
              </a:spcBef>
              <a:spcAft>
                <a:spcPts val="0"/>
              </a:spcAft>
              <a:buClr>
                <a:schemeClr val="dk1"/>
              </a:buClr>
              <a:buSzPts val="2000"/>
              <a:buFont typeface="Open Sans"/>
              <a:buChar char="➔"/>
            </a:pPr>
            <a:r>
              <a:rPr lang="en" sz="2000">
                <a:solidFill>
                  <a:schemeClr val="dk1"/>
                </a:solidFill>
                <a:latin typeface="Open Sans"/>
                <a:ea typeface="Open Sans"/>
                <a:cs typeface="Open Sans"/>
                <a:sym typeface="Open Sans"/>
              </a:rPr>
              <a:t>And then some…</a:t>
            </a:r>
            <a:endParaRPr sz="2000">
              <a:solidFill>
                <a:schemeClr val="dk1"/>
              </a:solidFill>
              <a:latin typeface="Open Sans"/>
              <a:ea typeface="Open Sans"/>
              <a:cs typeface="Open Sans"/>
              <a:sym typeface="Open Sans"/>
            </a:endParaRPr>
          </a:p>
          <a:p>
            <a:pPr indent="0" lvl="0" marL="0" rtl="0" algn="l">
              <a:lnSpc>
                <a:spcPct val="150000"/>
              </a:lnSpc>
              <a:spcBef>
                <a:spcPts val="800"/>
              </a:spcBef>
              <a:spcAft>
                <a:spcPts val="0"/>
              </a:spcAft>
              <a:buNone/>
            </a:pPr>
            <a:r>
              <a:rPr lang="en" sz="2000">
                <a:solidFill>
                  <a:schemeClr val="dk1"/>
                </a:solidFill>
                <a:latin typeface="Open Sans"/>
                <a:ea typeface="Open Sans"/>
                <a:cs typeface="Open Sans"/>
                <a:sym typeface="Open Sans"/>
              </a:rPr>
              <a:t>X, Telegram: @squdgy</a:t>
            </a:r>
            <a:endParaRPr sz="2000">
              <a:solidFill>
                <a:schemeClr val="dk1"/>
              </a:solidFill>
              <a:latin typeface="Open Sans"/>
              <a:ea typeface="Open Sans"/>
              <a:cs typeface="Open Sans"/>
              <a:sym typeface="Open Sans"/>
            </a:endParaRPr>
          </a:p>
          <a:p>
            <a:pPr indent="0" lvl="0" marL="0" rtl="0" algn="l">
              <a:lnSpc>
                <a:spcPct val="150000"/>
              </a:lnSpc>
              <a:spcBef>
                <a:spcPts val="800"/>
              </a:spcBef>
              <a:spcAft>
                <a:spcPts val="0"/>
              </a:spcAft>
              <a:buNone/>
            </a:pPr>
            <a:r>
              <a:rPr lang="en" sz="2000">
                <a:solidFill>
                  <a:schemeClr val="dk1"/>
                </a:solidFill>
                <a:latin typeface="Open Sans"/>
                <a:ea typeface="Open Sans"/>
                <a:cs typeface="Open Sans"/>
                <a:sym typeface="Open Sans"/>
              </a:rPr>
              <a:t>Email: </a:t>
            </a:r>
            <a:r>
              <a:rPr lang="en" sz="2000" u="sng">
                <a:solidFill>
                  <a:schemeClr val="hlink"/>
                </a:solidFill>
                <a:latin typeface="Open Sans"/>
                <a:ea typeface="Open Sans"/>
                <a:cs typeface="Open Sans"/>
                <a:sym typeface="Open Sans"/>
                <a:hlinkClick r:id="rId3"/>
              </a:rPr>
              <a:t>maura@metallicus.com</a:t>
            </a:r>
            <a:r>
              <a:rPr lang="en" sz="2000">
                <a:solidFill>
                  <a:schemeClr val="dk1"/>
                </a:solidFill>
                <a:latin typeface="Open Sans"/>
                <a:ea typeface="Open Sans"/>
                <a:cs typeface="Open Sans"/>
                <a:sym typeface="Open Sans"/>
              </a:rPr>
              <a:t>, </a:t>
            </a:r>
            <a:r>
              <a:rPr lang="en" sz="2000" u="sng">
                <a:solidFill>
                  <a:schemeClr val="hlink"/>
                </a:solidFill>
                <a:latin typeface="Open Sans"/>
                <a:ea typeface="Open Sans"/>
                <a:cs typeface="Open Sans"/>
                <a:sym typeface="Open Sans"/>
                <a:hlinkClick r:id="rId4"/>
              </a:rPr>
              <a:t>maura@devpartners.com</a:t>
            </a:r>
            <a:endParaRPr sz="2000">
              <a:solidFill>
                <a:schemeClr val="dk1"/>
              </a:solidFill>
              <a:latin typeface="Open Sans"/>
              <a:ea typeface="Open Sans"/>
              <a:cs typeface="Open Sans"/>
              <a:sym typeface="Open Sans"/>
            </a:endParaRPr>
          </a:p>
        </p:txBody>
      </p:sp>
      <p:sp>
        <p:nvSpPr>
          <p:cNvPr id="121" name="Google Shape;121;p27"/>
          <p:cNvSpPr txBox="1"/>
          <p:nvPr>
            <p:ph type="title"/>
          </p:nvPr>
        </p:nvSpPr>
        <p:spPr>
          <a:xfrm>
            <a:off x="311700" y="315925"/>
            <a:ext cx="8520600" cy="831300"/>
          </a:xfrm>
          <a:prstGeom prst="rect">
            <a:avLst/>
          </a:prstGeom>
        </p:spPr>
        <p:txBody>
          <a:bodyPr anchorCtr="0" anchor="b" bIns="34275" lIns="34275" spcFirstLastPara="1" rIns="34275" wrap="square" tIns="34275">
            <a:normAutofit/>
          </a:bodyPr>
          <a:lstStyle/>
          <a:p>
            <a:pPr indent="0" lvl="0" marL="0" rtl="0" algn="l">
              <a:spcBef>
                <a:spcPts val="0"/>
              </a:spcBef>
              <a:spcAft>
                <a:spcPts val="0"/>
              </a:spcAft>
              <a:buNone/>
            </a:pPr>
            <a:r>
              <a:rPr lang="en" sz="4200">
                <a:latin typeface="Economica"/>
                <a:ea typeface="Economica"/>
                <a:cs typeface="Economica"/>
                <a:sym typeface="Economica"/>
              </a:rPr>
              <a:t>About me</a:t>
            </a:r>
            <a:endParaRPr sz="4200">
              <a:latin typeface="Economica"/>
              <a:ea typeface="Economica"/>
              <a:cs typeface="Economica"/>
              <a:sym typeface="Economic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84CA"/>
        </a:solidFill>
      </p:bgPr>
    </p:bg>
    <p:spTree>
      <p:nvGrpSpPr>
        <p:cNvPr id="125" name="Shape 125"/>
        <p:cNvGrpSpPr/>
        <p:nvPr/>
      </p:nvGrpSpPr>
      <p:grpSpPr>
        <a:xfrm>
          <a:off x="0" y="0"/>
          <a:ext cx="0" cy="0"/>
          <a:chOff x="0" y="0"/>
          <a:chExt cx="0" cy="0"/>
        </a:xfrm>
      </p:grpSpPr>
      <p:sp>
        <p:nvSpPr>
          <p:cNvPr id="126" name="Google Shape;126;p28"/>
          <p:cNvSpPr txBox="1"/>
          <p:nvPr/>
        </p:nvSpPr>
        <p:spPr>
          <a:xfrm>
            <a:off x="918875" y="952500"/>
            <a:ext cx="7530300" cy="172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2500">
                <a:solidFill>
                  <a:schemeClr val="dk1"/>
                </a:solidFill>
              </a:rPr>
              <a:t>“I love this stuff - bitcoin, ethereum, blockchain technology - and what the future holds.”</a:t>
            </a:r>
            <a:endParaRPr i="1" sz="25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i="1" sz="2200">
              <a:solidFill>
                <a:schemeClr val="dk1"/>
              </a:solidFill>
            </a:endParaRPr>
          </a:p>
          <a:p>
            <a:pPr indent="0" lvl="0" marL="0" rtl="0" algn="l">
              <a:lnSpc>
                <a:spcPct val="115000"/>
              </a:lnSpc>
              <a:spcBef>
                <a:spcPts val="0"/>
              </a:spcBef>
              <a:spcAft>
                <a:spcPts val="0"/>
              </a:spcAft>
              <a:buNone/>
            </a:pPr>
            <a:r>
              <a:rPr lang="en" sz="1700">
                <a:solidFill>
                  <a:schemeClr val="dk1"/>
                </a:solidFill>
              </a:rPr>
              <a:t>Abigail Johnson, Chairman and CEO at Fidelity Investments</a:t>
            </a:r>
            <a:endParaRPr sz="2500">
              <a:solidFill>
                <a:schemeClr val="dk1"/>
              </a:solidFill>
              <a:latin typeface="Open Sans"/>
              <a:ea typeface="Open Sans"/>
              <a:cs typeface="Open Sans"/>
              <a:sym typeface="Open Sans"/>
            </a:endParaRPr>
          </a:p>
        </p:txBody>
      </p:sp>
    </p:spTree>
  </p:cSld>
  <p:clrMapOvr>
    <a:masterClrMapping/>
  </p:clrMapOvr>
  <mc:AlternateContent>
    <mc:Choice Requires="p14">
      <p:transition p14:dur="400">
        <p:fade thruBlk="1"/>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84CA"/>
        </a:solidFill>
      </p:bgPr>
    </p:bg>
    <p:spTree>
      <p:nvGrpSpPr>
        <p:cNvPr id="130" name="Shape 130"/>
        <p:cNvGrpSpPr/>
        <p:nvPr/>
      </p:nvGrpSpPr>
      <p:grpSpPr>
        <a:xfrm>
          <a:off x="0" y="0"/>
          <a:ext cx="0" cy="0"/>
          <a:chOff x="0" y="0"/>
          <a:chExt cx="0" cy="0"/>
        </a:xfrm>
      </p:grpSpPr>
      <p:sp>
        <p:nvSpPr>
          <p:cNvPr id="131" name="Google Shape;131;p2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Concepts</a:t>
            </a:r>
            <a:endParaRPr/>
          </a:p>
        </p:txBody>
      </p:sp>
      <p:sp>
        <p:nvSpPr>
          <p:cNvPr id="132" name="Google Shape;132;p29"/>
          <p:cNvSpPr txBox="1"/>
          <p:nvPr>
            <p:ph idx="1" type="body"/>
          </p:nvPr>
        </p:nvSpPr>
        <p:spPr>
          <a:xfrm>
            <a:off x="311700" y="1450425"/>
            <a:ext cx="6630600" cy="3416400"/>
          </a:xfrm>
          <a:prstGeom prst="rect">
            <a:avLst/>
          </a:prstGeom>
        </p:spPr>
        <p:txBody>
          <a:bodyPr anchorCtr="0" anchor="t" bIns="91425" lIns="91425" spcFirstLastPara="1" rIns="91425" wrap="square" tIns="91425">
            <a:normAutofit/>
          </a:bodyPr>
          <a:lstStyle/>
          <a:p>
            <a:pPr indent="-361950" lvl="0" marL="457200" rtl="0" algn="l">
              <a:lnSpc>
                <a:spcPct val="200000"/>
              </a:lnSpc>
              <a:spcBef>
                <a:spcPts val="0"/>
              </a:spcBef>
              <a:spcAft>
                <a:spcPts val="0"/>
              </a:spcAft>
              <a:buSzPts val="2100"/>
              <a:buChar char="➔"/>
            </a:pPr>
            <a:r>
              <a:rPr lang="en" sz="2100"/>
              <a:t>Blockchain</a:t>
            </a:r>
            <a:endParaRPr sz="2100"/>
          </a:p>
          <a:p>
            <a:pPr indent="-361950" lvl="0" marL="457200" rtl="0" algn="l">
              <a:lnSpc>
                <a:spcPct val="200000"/>
              </a:lnSpc>
              <a:spcBef>
                <a:spcPts val="0"/>
              </a:spcBef>
              <a:spcAft>
                <a:spcPts val="0"/>
              </a:spcAft>
              <a:buSzPts val="2100"/>
              <a:buChar char="➔"/>
            </a:pPr>
            <a:r>
              <a:rPr lang="en" sz="2100"/>
              <a:t>Cryptocurrency</a:t>
            </a:r>
            <a:endParaRPr sz="2100"/>
          </a:p>
          <a:p>
            <a:pPr indent="-361950" lvl="0" marL="457200" rtl="0" algn="l">
              <a:lnSpc>
                <a:spcPct val="200000"/>
              </a:lnSpc>
              <a:spcBef>
                <a:spcPts val="0"/>
              </a:spcBef>
              <a:spcAft>
                <a:spcPts val="0"/>
              </a:spcAft>
              <a:buSzPts val="2100"/>
              <a:buChar char="➔"/>
            </a:pPr>
            <a:r>
              <a:rPr lang="en" sz="2100"/>
              <a:t>Smart Contract</a:t>
            </a:r>
            <a:endParaRPr sz="2100"/>
          </a:p>
          <a:p>
            <a:pPr indent="-361950" lvl="0" marL="457200" rtl="0" algn="l">
              <a:lnSpc>
                <a:spcPct val="200000"/>
              </a:lnSpc>
              <a:spcBef>
                <a:spcPts val="0"/>
              </a:spcBef>
              <a:spcAft>
                <a:spcPts val="0"/>
              </a:spcAft>
              <a:buSzPts val="2100"/>
              <a:buChar char="➔"/>
            </a:pPr>
            <a:r>
              <a:rPr lang="en" sz="2100"/>
              <a:t>Web3</a:t>
            </a:r>
            <a:endParaRPr sz="2100"/>
          </a:p>
          <a:p>
            <a:pPr indent="0" lvl="0" marL="457200" rtl="0" algn="l">
              <a:lnSpc>
                <a:spcPct val="150000"/>
              </a:lnSpc>
              <a:spcBef>
                <a:spcPts val="1200"/>
              </a:spcBef>
              <a:spcAft>
                <a:spcPts val="1200"/>
              </a:spcAft>
              <a:buNone/>
            </a:pPr>
            <a:r>
              <a:t/>
            </a:r>
            <a:endParaRPr sz="2100"/>
          </a:p>
        </p:txBody>
      </p:sp>
      <p:pic>
        <p:nvPicPr>
          <p:cNvPr id="133" name="Google Shape;133;p29"/>
          <p:cNvPicPr preferRelativeResize="0"/>
          <p:nvPr/>
        </p:nvPicPr>
        <p:blipFill>
          <a:blip r:embed="rId3">
            <a:alphaModFix/>
          </a:blip>
          <a:stretch>
            <a:fillRect/>
          </a:stretch>
        </p:blipFill>
        <p:spPr>
          <a:xfrm>
            <a:off x="3365996" y="1029200"/>
            <a:ext cx="4880904" cy="30850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84CA"/>
        </a:solidFill>
      </p:bgPr>
    </p:bg>
    <p:spTree>
      <p:nvGrpSpPr>
        <p:cNvPr id="137" name="Shape 137"/>
        <p:cNvGrpSpPr/>
        <p:nvPr/>
      </p:nvGrpSpPr>
      <p:grpSpPr>
        <a:xfrm>
          <a:off x="0" y="0"/>
          <a:ext cx="0" cy="0"/>
          <a:chOff x="0" y="0"/>
          <a:chExt cx="0" cy="0"/>
        </a:xfrm>
      </p:grpSpPr>
      <p:sp>
        <p:nvSpPr>
          <p:cNvPr id="138" name="Google Shape;138;p30"/>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What is a Smart Contract?</a:t>
            </a:r>
            <a:endParaRPr/>
          </a:p>
        </p:txBody>
      </p:sp>
      <p:sp>
        <p:nvSpPr>
          <p:cNvPr id="139" name="Google Shape;139;p30"/>
          <p:cNvSpPr txBox="1"/>
          <p:nvPr>
            <p:ph idx="1" type="body"/>
          </p:nvPr>
        </p:nvSpPr>
        <p:spPr>
          <a:xfrm>
            <a:off x="311700" y="1152475"/>
            <a:ext cx="7577100" cy="3416400"/>
          </a:xfrm>
          <a:prstGeom prst="rect">
            <a:avLst/>
          </a:prstGeom>
        </p:spPr>
        <p:txBody>
          <a:bodyPr anchorCtr="0" anchor="t" bIns="91425" lIns="91425" spcFirstLastPara="1" rIns="91425" wrap="square" tIns="91425">
            <a:normAutofit/>
          </a:bodyPr>
          <a:lstStyle/>
          <a:p>
            <a:pPr indent="-361950" lvl="0" marL="457200" rtl="0" algn="l">
              <a:lnSpc>
                <a:spcPct val="200000"/>
              </a:lnSpc>
              <a:spcBef>
                <a:spcPts val="0"/>
              </a:spcBef>
              <a:spcAft>
                <a:spcPts val="0"/>
              </a:spcAft>
              <a:buSzPts val="2100"/>
              <a:buChar char="➔"/>
            </a:pPr>
            <a:r>
              <a:rPr lang="en" sz="2100"/>
              <a:t>Executes “on-chain” (EVM, WASM etc.)</a:t>
            </a:r>
            <a:endParaRPr sz="2100"/>
          </a:p>
          <a:p>
            <a:pPr indent="-361950" lvl="0" marL="457200" rtl="0" algn="l">
              <a:lnSpc>
                <a:spcPct val="200000"/>
              </a:lnSpc>
              <a:spcBef>
                <a:spcPts val="0"/>
              </a:spcBef>
              <a:spcAft>
                <a:spcPts val="0"/>
              </a:spcAft>
              <a:buSzPts val="2100"/>
              <a:buChar char="➔"/>
            </a:pPr>
            <a:r>
              <a:rPr lang="en" sz="2100"/>
              <a:t>State stored in blocks</a:t>
            </a:r>
            <a:endParaRPr sz="2100"/>
          </a:p>
          <a:p>
            <a:pPr indent="-361950" lvl="0" marL="457200" rtl="0" algn="l">
              <a:lnSpc>
                <a:spcPct val="200000"/>
              </a:lnSpc>
              <a:spcBef>
                <a:spcPts val="0"/>
              </a:spcBef>
              <a:spcAft>
                <a:spcPts val="0"/>
              </a:spcAft>
              <a:buSzPts val="2100"/>
              <a:buChar char="➔"/>
            </a:pPr>
            <a:r>
              <a:rPr lang="en" sz="2100"/>
              <a:t>Supports inheritance</a:t>
            </a:r>
            <a:endParaRPr sz="2100"/>
          </a:p>
          <a:p>
            <a:pPr indent="-361950" lvl="0" marL="457200" rtl="0" algn="l">
              <a:lnSpc>
                <a:spcPct val="200000"/>
              </a:lnSpc>
              <a:spcBef>
                <a:spcPts val="0"/>
              </a:spcBef>
              <a:spcAft>
                <a:spcPts val="0"/>
              </a:spcAft>
              <a:buSzPts val="2100"/>
              <a:buChar char="➔"/>
            </a:pPr>
            <a:r>
              <a:rPr lang="en" sz="2100"/>
              <a:t>Can call other contracts</a:t>
            </a:r>
            <a:endParaRPr sz="2100"/>
          </a:p>
          <a:p>
            <a:pPr indent="-361950" lvl="0" marL="457200" rtl="0" algn="l">
              <a:lnSpc>
                <a:spcPct val="200000"/>
              </a:lnSpc>
              <a:spcBef>
                <a:spcPts val="0"/>
              </a:spcBef>
              <a:spcAft>
                <a:spcPts val="0"/>
              </a:spcAft>
              <a:buSzPts val="2100"/>
              <a:buChar char="➔"/>
            </a:pPr>
            <a:r>
              <a:rPr lang="en" sz="2100"/>
              <a:t>Languages: Solidity, Vyper, Typescript, C++, Rust etc.</a:t>
            </a: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3" name="Shape 143"/>
        <p:cNvGrpSpPr/>
        <p:nvPr/>
      </p:nvGrpSpPr>
      <p:grpSpPr>
        <a:xfrm>
          <a:off x="0" y="0"/>
          <a:ext cx="0" cy="0"/>
          <a:chOff x="0" y="0"/>
          <a:chExt cx="0" cy="0"/>
        </a:xfrm>
      </p:grpSpPr>
      <p:sp>
        <p:nvSpPr>
          <p:cNvPr id="144" name="Google Shape;144;p3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A Basic Smart Contract for a </a:t>
            </a:r>
            <a:r>
              <a:rPr lang="en"/>
              <a:t>Cryptocurrency</a:t>
            </a:r>
            <a:endParaRPr/>
          </a:p>
        </p:txBody>
      </p:sp>
      <p:sp>
        <p:nvSpPr>
          <p:cNvPr id="145" name="Google Shape;145;p31"/>
          <p:cNvSpPr txBox="1"/>
          <p:nvPr>
            <p:ph idx="1" type="body"/>
          </p:nvPr>
        </p:nvSpPr>
        <p:spPr>
          <a:xfrm>
            <a:off x="311700" y="1299800"/>
            <a:ext cx="8520600" cy="38931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en" sz="1700">
                <a:solidFill>
                  <a:srgbClr val="008000"/>
                </a:solidFill>
                <a:highlight>
                  <a:srgbClr val="FFFFFF"/>
                </a:highlight>
                <a:latin typeface="Courier New"/>
                <a:ea typeface="Courier New"/>
                <a:cs typeface="Courier New"/>
                <a:sym typeface="Courier New"/>
              </a:rPr>
              <a:t>// contracts/mycoin.sol</a:t>
            </a:r>
            <a:endParaRPr b="1" sz="1700">
              <a:solidFill>
                <a:srgbClr val="008000"/>
              </a:solidFill>
              <a:highlight>
                <a:srgbClr val="FFFFFF"/>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b="1" lang="en" sz="1700">
                <a:solidFill>
                  <a:srgbClr val="0000FF"/>
                </a:solidFill>
                <a:highlight>
                  <a:srgbClr val="FFFFFF"/>
                </a:highlight>
                <a:latin typeface="Courier New"/>
                <a:ea typeface="Courier New"/>
                <a:cs typeface="Courier New"/>
                <a:sym typeface="Courier New"/>
              </a:rPr>
              <a:t>pragma</a:t>
            </a:r>
            <a:r>
              <a:rPr b="1" lang="en" sz="1700">
                <a:solidFill>
                  <a:schemeClr val="dk1"/>
                </a:solidFill>
                <a:highlight>
                  <a:srgbClr val="FFFFFF"/>
                </a:highlight>
                <a:latin typeface="Courier New"/>
                <a:ea typeface="Courier New"/>
                <a:cs typeface="Courier New"/>
                <a:sym typeface="Courier New"/>
              </a:rPr>
              <a:t> </a:t>
            </a:r>
            <a:r>
              <a:rPr b="1" lang="en" sz="1700">
                <a:solidFill>
                  <a:srgbClr val="800000"/>
                </a:solidFill>
                <a:highlight>
                  <a:srgbClr val="FFFFFF"/>
                </a:highlight>
                <a:latin typeface="Courier New"/>
                <a:ea typeface="Courier New"/>
                <a:cs typeface="Courier New"/>
                <a:sym typeface="Courier New"/>
              </a:rPr>
              <a:t>solidity</a:t>
            </a:r>
            <a:r>
              <a:rPr b="1" lang="en" sz="1700">
                <a:solidFill>
                  <a:schemeClr val="dk1"/>
                </a:solidFill>
                <a:highlight>
                  <a:srgbClr val="FFFFFF"/>
                </a:highlight>
                <a:latin typeface="Courier New"/>
                <a:ea typeface="Courier New"/>
                <a:cs typeface="Courier New"/>
                <a:sym typeface="Courier New"/>
              </a:rPr>
              <a:t> ^0.8.0;</a:t>
            </a:r>
            <a:endParaRPr b="1" sz="1700">
              <a:solidFill>
                <a:schemeClr val="dk1"/>
              </a:solidFill>
              <a:highlight>
                <a:srgbClr val="FFFFFF"/>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t/>
            </a:r>
            <a:endParaRPr b="1" sz="1700">
              <a:solidFill>
                <a:schemeClr val="dk1"/>
              </a:solidFill>
              <a:highlight>
                <a:srgbClr val="FFFFFF"/>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b="1" lang="en" sz="1700">
                <a:solidFill>
                  <a:srgbClr val="0000FF"/>
                </a:solidFill>
                <a:highlight>
                  <a:srgbClr val="FFFFFF"/>
                </a:highlight>
                <a:latin typeface="Courier New"/>
                <a:ea typeface="Courier New"/>
                <a:cs typeface="Courier New"/>
                <a:sym typeface="Courier New"/>
              </a:rPr>
              <a:t>import</a:t>
            </a:r>
            <a:r>
              <a:rPr b="1" lang="en" sz="1700">
                <a:solidFill>
                  <a:schemeClr val="dk1"/>
                </a:solidFill>
                <a:highlight>
                  <a:srgbClr val="FFFFFF"/>
                </a:highlight>
                <a:latin typeface="Courier New"/>
                <a:ea typeface="Courier New"/>
                <a:cs typeface="Courier New"/>
                <a:sym typeface="Courier New"/>
              </a:rPr>
              <a:t> </a:t>
            </a:r>
            <a:r>
              <a:rPr b="1" lang="en" sz="1700">
                <a:solidFill>
                  <a:srgbClr val="A31515"/>
                </a:solidFill>
                <a:highlight>
                  <a:srgbClr val="FFFFFF"/>
                </a:highlight>
                <a:latin typeface="Courier New"/>
                <a:ea typeface="Courier New"/>
                <a:cs typeface="Courier New"/>
                <a:sym typeface="Courier New"/>
              </a:rPr>
              <a:t>"@openzeppelin/contracts/token/ERC20/ERC20.sol"</a:t>
            </a:r>
            <a:r>
              <a:rPr b="1" lang="en" sz="1700">
                <a:solidFill>
                  <a:schemeClr val="dk1"/>
                </a:solidFill>
                <a:highlight>
                  <a:srgbClr val="FFFFFF"/>
                </a:highlight>
                <a:latin typeface="Courier New"/>
                <a:ea typeface="Courier New"/>
                <a:cs typeface="Courier New"/>
                <a:sym typeface="Courier New"/>
              </a:rPr>
              <a:t>; </a:t>
            </a:r>
            <a:endParaRPr b="1" sz="1700">
              <a:solidFill>
                <a:schemeClr val="dk1"/>
              </a:solidFill>
              <a:highlight>
                <a:srgbClr val="FFFFFF"/>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b="1" lang="en" sz="1700">
                <a:solidFill>
                  <a:srgbClr val="0000FF"/>
                </a:solidFill>
                <a:highlight>
                  <a:srgbClr val="FFFFFF"/>
                </a:highlight>
                <a:latin typeface="Courier New"/>
                <a:ea typeface="Courier New"/>
                <a:cs typeface="Courier New"/>
                <a:sym typeface="Courier New"/>
              </a:rPr>
              <a:t>contract</a:t>
            </a:r>
            <a:r>
              <a:rPr b="1" lang="en" sz="1700">
                <a:solidFill>
                  <a:schemeClr val="dk1"/>
                </a:solidFill>
                <a:highlight>
                  <a:srgbClr val="FFFFFF"/>
                </a:highlight>
                <a:latin typeface="Courier New"/>
                <a:ea typeface="Courier New"/>
                <a:cs typeface="Courier New"/>
                <a:sym typeface="Courier New"/>
              </a:rPr>
              <a:t> MyCoin </a:t>
            </a:r>
            <a:r>
              <a:rPr b="1" lang="en" sz="1700">
                <a:solidFill>
                  <a:srgbClr val="0000FF"/>
                </a:solidFill>
                <a:highlight>
                  <a:srgbClr val="FFFFFF"/>
                </a:highlight>
                <a:latin typeface="Courier New"/>
                <a:ea typeface="Courier New"/>
                <a:cs typeface="Courier New"/>
                <a:sym typeface="Courier New"/>
              </a:rPr>
              <a:t>is</a:t>
            </a:r>
            <a:r>
              <a:rPr b="1" lang="en" sz="1700">
                <a:solidFill>
                  <a:schemeClr val="dk1"/>
                </a:solidFill>
                <a:highlight>
                  <a:srgbClr val="FFFFFF"/>
                </a:highlight>
                <a:latin typeface="Courier New"/>
                <a:ea typeface="Courier New"/>
                <a:cs typeface="Courier New"/>
                <a:sym typeface="Courier New"/>
              </a:rPr>
              <a:t> ERC20 {  </a:t>
            </a:r>
            <a:endParaRPr b="1" sz="1700">
              <a:solidFill>
                <a:schemeClr val="dk1"/>
              </a:solidFill>
              <a:highlight>
                <a:srgbClr val="FFFFFF"/>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b="1" lang="en" sz="1700">
                <a:solidFill>
                  <a:schemeClr val="dk1"/>
                </a:solidFill>
                <a:highlight>
                  <a:srgbClr val="FFFFFF"/>
                </a:highlight>
                <a:latin typeface="Courier New"/>
                <a:ea typeface="Courier New"/>
                <a:cs typeface="Courier New"/>
                <a:sym typeface="Courier New"/>
              </a:rPr>
              <a:t>   </a:t>
            </a:r>
            <a:r>
              <a:rPr b="1" lang="en" sz="1700">
                <a:solidFill>
                  <a:srgbClr val="0000FF"/>
                </a:solidFill>
                <a:highlight>
                  <a:srgbClr val="FFFFFF"/>
                </a:highlight>
                <a:latin typeface="Courier New"/>
                <a:ea typeface="Courier New"/>
                <a:cs typeface="Courier New"/>
                <a:sym typeface="Courier New"/>
              </a:rPr>
              <a:t>constructor</a:t>
            </a:r>
            <a:r>
              <a:rPr b="1" lang="en" sz="1700">
                <a:solidFill>
                  <a:schemeClr val="dk1"/>
                </a:solidFill>
                <a:highlight>
                  <a:srgbClr val="FFFFFF"/>
                </a:highlight>
                <a:latin typeface="Courier New"/>
                <a:ea typeface="Courier New"/>
                <a:cs typeface="Courier New"/>
                <a:sym typeface="Courier New"/>
              </a:rPr>
              <a:t>(uint256 initialSupply) ERC20("</a:t>
            </a:r>
            <a:r>
              <a:rPr b="1" lang="en" sz="1700">
                <a:solidFill>
                  <a:schemeClr val="dk1"/>
                </a:solidFill>
                <a:highlight>
                  <a:schemeClr val="lt1"/>
                </a:highlight>
                <a:latin typeface="Courier New"/>
                <a:ea typeface="Courier New"/>
                <a:cs typeface="Courier New"/>
                <a:sym typeface="Courier New"/>
              </a:rPr>
              <a:t>MyCoin</a:t>
            </a:r>
            <a:r>
              <a:rPr b="1" lang="en" sz="1700">
                <a:solidFill>
                  <a:schemeClr val="dk1"/>
                </a:solidFill>
                <a:highlight>
                  <a:srgbClr val="FFFFFF"/>
                </a:highlight>
                <a:latin typeface="Courier New"/>
                <a:ea typeface="Courier New"/>
                <a:cs typeface="Courier New"/>
                <a:sym typeface="Courier New"/>
              </a:rPr>
              <a:t>", "MCC") {</a:t>
            </a:r>
            <a:endParaRPr b="1" sz="1700">
              <a:solidFill>
                <a:schemeClr val="dk1"/>
              </a:solidFill>
              <a:highlight>
                <a:srgbClr val="FFFFFF"/>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b="1" lang="en" sz="1700">
                <a:solidFill>
                  <a:schemeClr val="dk1"/>
                </a:solidFill>
                <a:highlight>
                  <a:srgbClr val="FFFFFF"/>
                </a:highlight>
                <a:latin typeface="Courier New"/>
                <a:ea typeface="Courier New"/>
                <a:cs typeface="Courier New"/>
                <a:sym typeface="Courier New"/>
              </a:rPr>
              <a:t>       _mint(</a:t>
            </a:r>
            <a:r>
              <a:rPr b="1" lang="en" sz="1700">
                <a:solidFill>
                  <a:srgbClr val="0000FF"/>
                </a:solidFill>
                <a:highlight>
                  <a:srgbClr val="FFFFFF"/>
                </a:highlight>
                <a:latin typeface="Courier New"/>
                <a:ea typeface="Courier New"/>
                <a:cs typeface="Courier New"/>
                <a:sym typeface="Courier New"/>
              </a:rPr>
              <a:t>msg.sender</a:t>
            </a:r>
            <a:r>
              <a:rPr b="1" lang="en" sz="1700">
                <a:solidFill>
                  <a:schemeClr val="dk1"/>
                </a:solidFill>
                <a:highlight>
                  <a:srgbClr val="FFFFFF"/>
                </a:highlight>
                <a:latin typeface="Courier New"/>
                <a:ea typeface="Courier New"/>
                <a:cs typeface="Courier New"/>
                <a:sym typeface="Courier New"/>
              </a:rPr>
              <a:t>, initialSupply);</a:t>
            </a:r>
            <a:endParaRPr b="1" sz="1700">
              <a:solidFill>
                <a:schemeClr val="dk1"/>
              </a:solidFill>
              <a:highlight>
                <a:srgbClr val="FFFFFF"/>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b="1" lang="en" sz="1700">
                <a:solidFill>
                  <a:schemeClr val="dk1"/>
                </a:solidFill>
                <a:highlight>
                  <a:srgbClr val="FFFFFF"/>
                </a:highlight>
                <a:latin typeface="Courier New"/>
                <a:ea typeface="Courier New"/>
                <a:cs typeface="Courier New"/>
                <a:sym typeface="Courier New"/>
              </a:rPr>
              <a:t>   }</a:t>
            </a:r>
            <a:endParaRPr b="1" sz="1700">
              <a:solidFill>
                <a:schemeClr val="dk1"/>
              </a:solidFill>
              <a:highlight>
                <a:srgbClr val="FFFFFF"/>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b="1" lang="en" sz="1700">
                <a:solidFill>
                  <a:schemeClr val="dk1"/>
                </a:solidFill>
                <a:highlight>
                  <a:srgbClr val="FFFFFF"/>
                </a:highlight>
                <a:latin typeface="Courier New"/>
                <a:ea typeface="Courier New"/>
                <a:cs typeface="Courier New"/>
                <a:sym typeface="Courier New"/>
              </a:rPr>
              <a:t>}</a:t>
            </a:r>
            <a:endParaRPr b="1" sz="1700">
              <a:solidFill>
                <a:schemeClr val="dk1"/>
              </a:solidFill>
              <a:highlight>
                <a:srgbClr val="FFFFFF"/>
              </a:highlight>
              <a:latin typeface="Courier New"/>
              <a:ea typeface="Courier New"/>
              <a:cs typeface="Courier New"/>
              <a:sym typeface="Courier New"/>
            </a:endParaRPr>
          </a:p>
          <a:p>
            <a:pPr indent="0" lvl="0" marL="0" rtl="0" algn="l">
              <a:lnSpc>
                <a:spcPct val="150000"/>
              </a:lnSpc>
              <a:spcBef>
                <a:spcPts val="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84CA"/>
        </a:solidFill>
      </p:bgPr>
    </p:bg>
    <p:spTree>
      <p:nvGrpSpPr>
        <p:cNvPr id="149" name="Shape 149"/>
        <p:cNvGrpSpPr/>
        <p:nvPr/>
      </p:nvGrpSpPr>
      <p:grpSpPr>
        <a:xfrm>
          <a:off x="0" y="0"/>
          <a:ext cx="0" cy="0"/>
          <a:chOff x="0" y="0"/>
          <a:chExt cx="0" cy="0"/>
        </a:xfrm>
      </p:grpSpPr>
      <p:sp>
        <p:nvSpPr>
          <p:cNvPr id="150" name="Google Shape;150;p32"/>
          <p:cNvSpPr txBox="1"/>
          <p:nvPr>
            <p:ph type="title"/>
          </p:nvPr>
        </p:nvSpPr>
        <p:spPr>
          <a:xfrm>
            <a:off x="311700" y="1763725"/>
            <a:ext cx="8502300" cy="831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Smart Contract Demo</a:t>
            </a:r>
            <a:endParaRPr/>
          </a:p>
        </p:txBody>
      </p:sp>
      <p:sp>
        <p:nvSpPr>
          <p:cNvPr id="151" name="Google Shape;151;p32"/>
          <p:cNvSpPr txBox="1"/>
          <p:nvPr>
            <p:ph idx="1" type="body"/>
          </p:nvPr>
        </p:nvSpPr>
        <p:spPr>
          <a:xfrm>
            <a:off x="311700" y="2600275"/>
            <a:ext cx="8453100" cy="7380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Clr>
                <a:schemeClr val="dk1"/>
              </a:buClr>
              <a:buSzPts val="1100"/>
              <a:buFont typeface="Arial"/>
              <a:buNone/>
            </a:pPr>
            <a:r>
              <a:rPr lang="en" sz="2600"/>
              <a:t>https://github.com/squdgy/hello_smart_contract</a:t>
            </a:r>
            <a:endParaRPr sz="2600"/>
          </a:p>
          <a:p>
            <a:pPr indent="0" lvl="0" marL="0" rtl="0" algn="ctr">
              <a:lnSpc>
                <a:spcPct val="150000"/>
              </a:lnSpc>
              <a:spcBef>
                <a:spcPts val="0"/>
              </a:spcBef>
              <a:spcAft>
                <a:spcPts val="1200"/>
              </a:spcAft>
              <a:buNone/>
            </a:pPr>
            <a:r>
              <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84CA"/>
        </a:solidFill>
      </p:bgPr>
    </p:bg>
    <p:spTree>
      <p:nvGrpSpPr>
        <p:cNvPr id="155" name="Shape 155"/>
        <p:cNvGrpSpPr/>
        <p:nvPr/>
      </p:nvGrpSpPr>
      <p:grpSpPr>
        <a:xfrm>
          <a:off x="0" y="0"/>
          <a:ext cx="0" cy="0"/>
          <a:chOff x="0" y="0"/>
          <a:chExt cx="0" cy="0"/>
        </a:xfrm>
      </p:grpSpPr>
      <p:sp>
        <p:nvSpPr>
          <p:cNvPr id="156" name="Google Shape;156;p33"/>
          <p:cNvSpPr txBox="1"/>
          <p:nvPr>
            <p:ph type="title"/>
          </p:nvPr>
        </p:nvSpPr>
        <p:spPr>
          <a:xfrm>
            <a:off x="311700" y="1763725"/>
            <a:ext cx="8502300" cy="831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Web3 </a:t>
            </a:r>
            <a:r>
              <a:rPr lang="en"/>
              <a:t>Demo</a:t>
            </a:r>
            <a:endParaRPr/>
          </a:p>
        </p:txBody>
      </p:sp>
      <p:sp>
        <p:nvSpPr>
          <p:cNvPr id="157" name="Google Shape;157;p33"/>
          <p:cNvSpPr txBox="1"/>
          <p:nvPr>
            <p:ph idx="1" type="body"/>
          </p:nvPr>
        </p:nvSpPr>
        <p:spPr>
          <a:xfrm>
            <a:off x="311700" y="2600275"/>
            <a:ext cx="8453100" cy="738000"/>
          </a:xfrm>
          <a:prstGeom prst="rect">
            <a:avLst/>
          </a:prstGeom>
        </p:spPr>
        <p:txBody>
          <a:bodyPr anchorCtr="0" anchor="t" bIns="91425" lIns="91425" spcFirstLastPara="1" rIns="91425" wrap="square" tIns="91425">
            <a:noAutofit/>
          </a:bodyPr>
          <a:lstStyle/>
          <a:p>
            <a:pPr indent="0" lvl="0" marL="0" rtl="0" algn="ctr">
              <a:lnSpc>
                <a:spcPct val="95000"/>
              </a:lnSpc>
              <a:spcBef>
                <a:spcPts val="0"/>
              </a:spcBef>
              <a:spcAft>
                <a:spcPts val="0"/>
              </a:spcAft>
              <a:buNone/>
            </a:pPr>
            <a:r>
              <a:rPr lang="en" sz="2900"/>
              <a:t>https://bridge-frontend-steel.vercel.app/</a:t>
            </a:r>
            <a:endParaRPr sz="4500"/>
          </a:p>
          <a:p>
            <a:pPr indent="0" lvl="0" marL="0" rtl="0" algn="ctr">
              <a:lnSpc>
                <a:spcPct val="130000"/>
              </a:lnSpc>
              <a:spcBef>
                <a:spcPts val="0"/>
              </a:spcBef>
              <a:spcAft>
                <a:spcPts val="1200"/>
              </a:spcAft>
              <a:buNone/>
            </a:pPr>
            <a:r>
              <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84CA"/>
        </a:solidFill>
      </p:bgPr>
    </p:bg>
    <p:spTree>
      <p:nvGrpSpPr>
        <p:cNvPr id="161" name="Shape 161"/>
        <p:cNvGrpSpPr/>
        <p:nvPr/>
      </p:nvGrpSpPr>
      <p:grpSpPr>
        <a:xfrm>
          <a:off x="0" y="0"/>
          <a:ext cx="0" cy="0"/>
          <a:chOff x="0" y="0"/>
          <a:chExt cx="0" cy="0"/>
        </a:xfrm>
      </p:grpSpPr>
      <p:sp>
        <p:nvSpPr>
          <p:cNvPr id="162" name="Google Shape;162;p34"/>
          <p:cNvSpPr txBox="1"/>
          <p:nvPr/>
        </p:nvSpPr>
        <p:spPr>
          <a:xfrm>
            <a:off x="437425" y="1258500"/>
            <a:ext cx="7786500" cy="32733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800"/>
              </a:spcBef>
              <a:spcAft>
                <a:spcPts val="0"/>
              </a:spcAft>
              <a:buClr>
                <a:schemeClr val="dk1"/>
              </a:buClr>
              <a:buSzPts val="2400"/>
              <a:buFont typeface="Open Sans"/>
              <a:buChar char="❏"/>
            </a:pPr>
            <a:r>
              <a:rPr lang="en" sz="2400" u="sng">
                <a:solidFill>
                  <a:schemeClr val="dk1"/>
                </a:solidFill>
                <a:latin typeface="Open Sans"/>
                <a:ea typeface="Open Sans"/>
                <a:cs typeface="Open Sans"/>
                <a:sym typeface="Open Sans"/>
                <a:hlinkClick r:id="rId3">
                  <a:extLst>
                    <a:ext uri="{A12FA001-AC4F-418D-AE19-62706E023703}">
                      <ahyp:hlinkClr val="tx"/>
                    </a:ext>
                  </a:extLst>
                </a:hlinkClick>
              </a:rPr>
              <a:t>https://ethereum.org/en/developers/docs/</a:t>
            </a:r>
            <a:endParaRPr sz="2400">
              <a:solidFill>
                <a:schemeClr val="dk1"/>
              </a:solidFill>
              <a:latin typeface="Open Sans"/>
              <a:ea typeface="Open Sans"/>
              <a:cs typeface="Open Sans"/>
              <a:sym typeface="Open Sans"/>
            </a:endParaRPr>
          </a:p>
          <a:p>
            <a:pPr indent="-381000" lvl="0" marL="457200" rtl="0" algn="l">
              <a:lnSpc>
                <a:spcPct val="115000"/>
              </a:lnSpc>
              <a:spcBef>
                <a:spcPts val="800"/>
              </a:spcBef>
              <a:spcAft>
                <a:spcPts val="0"/>
              </a:spcAft>
              <a:buClr>
                <a:schemeClr val="dk1"/>
              </a:buClr>
              <a:buSzPts val="2400"/>
              <a:buFont typeface="Open Sans"/>
              <a:buChar char="❏"/>
            </a:pPr>
            <a:r>
              <a:rPr lang="en" sz="2400" u="sng">
                <a:solidFill>
                  <a:schemeClr val="dk1"/>
                </a:solidFill>
                <a:latin typeface="Open Sans"/>
                <a:ea typeface="Open Sans"/>
                <a:cs typeface="Open Sans"/>
                <a:sym typeface="Open Sans"/>
                <a:hlinkClick r:id="rId4">
                  <a:extLst>
                    <a:ext uri="{A12FA001-AC4F-418D-AE19-62706E023703}">
                      <ahyp:hlinkClr val="tx"/>
                    </a:ext>
                  </a:extLst>
                </a:hlinkClick>
              </a:rPr>
              <a:t>https://docs.openzeppelin.com/</a:t>
            </a:r>
            <a:endParaRPr sz="2400">
              <a:solidFill>
                <a:schemeClr val="dk1"/>
              </a:solidFill>
              <a:latin typeface="Open Sans"/>
              <a:ea typeface="Open Sans"/>
              <a:cs typeface="Open Sans"/>
              <a:sym typeface="Open Sans"/>
            </a:endParaRPr>
          </a:p>
          <a:p>
            <a:pPr indent="-381000" lvl="0" marL="457200" rtl="0" algn="l">
              <a:lnSpc>
                <a:spcPct val="115000"/>
              </a:lnSpc>
              <a:spcBef>
                <a:spcPts val="800"/>
              </a:spcBef>
              <a:spcAft>
                <a:spcPts val="0"/>
              </a:spcAft>
              <a:buClr>
                <a:schemeClr val="dk1"/>
              </a:buClr>
              <a:buSzPts val="2400"/>
              <a:buFont typeface="Open Sans"/>
              <a:buChar char="❏"/>
            </a:pPr>
            <a:r>
              <a:rPr lang="en" sz="2400" u="sng">
                <a:solidFill>
                  <a:schemeClr val="dk1"/>
                </a:solidFill>
                <a:latin typeface="Open Sans"/>
                <a:ea typeface="Open Sans"/>
                <a:cs typeface="Open Sans"/>
                <a:sym typeface="Open Sans"/>
                <a:hlinkClick r:id="rId5">
                  <a:extLst>
                    <a:ext uri="{A12FA001-AC4F-418D-AE19-62706E023703}">
                      <ahyp:hlinkClr val="tx"/>
                    </a:ext>
                  </a:extLst>
                </a:hlinkClick>
              </a:rPr>
              <a:t>https://hardhat.org/</a:t>
            </a:r>
            <a:endParaRPr sz="2400">
              <a:solidFill>
                <a:schemeClr val="dk1"/>
              </a:solidFill>
              <a:latin typeface="Open Sans"/>
              <a:ea typeface="Open Sans"/>
              <a:cs typeface="Open Sans"/>
              <a:sym typeface="Open Sans"/>
            </a:endParaRPr>
          </a:p>
          <a:p>
            <a:pPr indent="-381000" lvl="0" marL="457200" rtl="0" algn="l">
              <a:lnSpc>
                <a:spcPct val="115000"/>
              </a:lnSpc>
              <a:spcBef>
                <a:spcPts val="800"/>
              </a:spcBef>
              <a:spcAft>
                <a:spcPts val="0"/>
              </a:spcAft>
              <a:buClr>
                <a:schemeClr val="dk1"/>
              </a:buClr>
              <a:buSzPts val="2400"/>
              <a:buFont typeface="Open Sans"/>
              <a:buChar char="❏"/>
            </a:pPr>
            <a:r>
              <a:rPr lang="en" sz="2400" u="sng">
                <a:solidFill>
                  <a:schemeClr val="dk1"/>
                </a:solidFill>
                <a:latin typeface="Open Sans"/>
                <a:ea typeface="Open Sans"/>
                <a:cs typeface="Open Sans"/>
                <a:sym typeface="Open Sans"/>
                <a:hlinkClick r:id="rId6">
                  <a:extLst>
                    <a:ext uri="{A12FA001-AC4F-418D-AE19-62706E023703}">
                      <ahyp:hlinkClr val="tx"/>
                    </a:ext>
                  </a:extLst>
                </a:hlinkClick>
              </a:rPr>
              <a:t>https://remix.ethereum.org/</a:t>
            </a:r>
            <a:endParaRPr sz="2400">
              <a:solidFill>
                <a:schemeClr val="dk1"/>
              </a:solidFill>
              <a:latin typeface="Open Sans"/>
              <a:ea typeface="Open Sans"/>
              <a:cs typeface="Open Sans"/>
              <a:sym typeface="Open Sans"/>
            </a:endParaRPr>
          </a:p>
          <a:p>
            <a:pPr indent="-381000" lvl="0" marL="457200" rtl="0" algn="l">
              <a:lnSpc>
                <a:spcPct val="115000"/>
              </a:lnSpc>
              <a:spcBef>
                <a:spcPts val="800"/>
              </a:spcBef>
              <a:spcAft>
                <a:spcPts val="0"/>
              </a:spcAft>
              <a:buClr>
                <a:schemeClr val="dk1"/>
              </a:buClr>
              <a:buSzPts val="2400"/>
              <a:buFont typeface="Open Sans"/>
              <a:buChar char="❏"/>
            </a:pPr>
            <a:r>
              <a:rPr lang="en" sz="2400" u="sng">
                <a:solidFill>
                  <a:schemeClr val="dk1"/>
                </a:solidFill>
                <a:latin typeface="Open Sans"/>
                <a:ea typeface="Open Sans"/>
                <a:cs typeface="Open Sans"/>
                <a:sym typeface="Open Sans"/>
                <a:hlinkClick r:id="rId7">
                  <a:extLst>
                    <a:ext uri="{A12FA001-AC4F-418D-AE19-62706E023703}">
                      <ahyp:hlinkClr val="tx"/>
                    </a:ext>
                  </a:extLst>
                </a:hlinkClick>
              </a:rPr>
              <a:t>https://github.com/squdgy/hello_smart_contract</a:t>
            </a:r>
            <a:endParaRPr sz="2400">
              <a:solidFill>
                <a:schemeClr val="dk1"/>
              </a:solidFill>
              <a:latin typeface="Open Sans"/>
              <a:ea typeface="Open Sans"/>
              <a:cs typeface="Open Sans"/>
              <a:sym typeface="Open Sans"/>
            </a:endParaRPr>
          </a:p>
          <a:p>
            <a:pPr indent="-381000" lvl="0" marL="457200" rtl="0" algn="l">
              <a:lnSpc>
                <a:spcPct val="115000"/>
              </a:lnSpc>
              <a:spcBef>
                <a:spcPts val="800"/>
              </a:spcBef>
              <a:spcAft>
                <a:spcPts val="0"/>
              </a:spcAft>
              <a:buClr>
                <a:schemeClr val="dk1"/>
              </a:buClr>
              <a:buSzPts val="2400"/>
              <a:buFont typeface="Open Sans"/>
              <a:buChar char="❏"/>
            </a:pPr>
            <a:r>
              <a:rPr lang="en" sz="2400" u="sng">
                <a:solidFill>
                  <a:schemeClr val="dk1"/>
                </a:solidFill>
                <a:latin typeface="Open Sans"/>
                <a:ea typeface="Open Sans"/>
                <a:cs typeface="Open Sans"/>
                <a:sym typeface="Open Sans"/>
                <a:hlinkClick r:id="rId8">
                  <a:extLst>
                    <a:ext uri="{A12FA001-AC4F-418D-AE19-62706E023703}">
                      <ahyp:hlinkClr val="tx"/>
                    </a:ext>
                  </a:extLst>
                </a:hlinkClick>
              </a:rPr>
              <a:t>https://squdgy.wordpress.com/</a:t>
            </a:r>
            <a:r>
              <a:rPr lang="en" sz="2400">
                <a:solidFill>
                  <a:schemeClr val="dk1"/>
                </a:solidFill>
                <a:latin typeface="Open Sans"/>
                <a:ea typeface="Open Sans"/>
                <a:cs typeface="Open Sans"/>
                <a:sym typeface="Open Sans"/>
              </a:rPr>
              <a:t> (for slides)</a:t>
            </a:r>
            <a:endParaRPr sz="2400">
              <a:solidFill>
                <a:schemeClr val="dk1"/>
              </a:solidFill>
              <a:latin typeface="Open Sans"/>
              <a:ea typeface="Open Sans"/>
              <a:cs typeface="Open Sans"/>
              <a:sym typeface="Open Sans"/>
            </a:endParaRPr>
          </a:p>
        </p:txBody>
      </p:sp>
      <p:sp>
        <p:nvSpPr>
          <p:cNvPr id="163" name="Google Shape;163;p34"/>
          <p:cNvSpPr txBox="1"/>
          <p:nvPr>
            <p:ph type="title"/>
          </p:nvPr>
        </p:nvSpPr>
        <p:spPr>
          <a:xfrm>
            <a:off x="311700" y="315925"/>
            <a:ext cx="8520600" cy="831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500">
                <a:solidFill>
                  <a:schemeClr val="dk1"/>
                </a:solidFill>
              </a:rPr>
              <a:t>References</a:t>
            </a:r>
            <a:endParaRPr sz="4500">
              <a:solidFill>
                <a:schemeClr val="dk1"/>
              </a:solidFill>
            </a:endParaRPr>
          </a:p>
        </p:txBody>
      </p:sp>
    </p:spTree>
  </p:cSld>
  <p:clrMapOvr>
    <a:masterClrMapping/>
  </p:clrMapOvr>
  <mc:AlternateContent>
    <mc:Choice Requires="p14">
      <p:transition p14:dur="400">
        <p:fade thruBlk="1"/>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A84CA"/>
        </a:solidFill>
      </p:bgPr>
    </p:bg>
    <p:spTree>
      <p:nvGrpSpPr>
        <p:cNvPr id="167" name="Shape 167"/>
        <p:cNvGrpSpPr/>
        <p:nvPr/>
      </p:nvGrpSpPr>
      <p:grpSpPr>
        <a:xfrm>
          <a:off x="0" y="0"/>
          <a:ext cx="0" cy="0"/>
          <a:chOff x="0" y="0"/>
          <a:chExt cx="0" cy="0"/>
        </a:xfrm>
      </p:grpSpPr>
      <p:pic>
        <p:nvPicPr>
          <p:cNvPr id="168" name="Google Shape;168;p35"/>
          <p:cNvPicPr preferRelativeResize="0"/>
          <p:nvPr/>
        </p:nvPicPr>
        <p:blipFill>
          <a:blip r:embed="rId3">
            <a:alphaModFix/>
          </a:blip>
          <a:stretch>
            <a:fillRect/>
          </a:stretch>
        </p:blipFill>
        <p:spPr>
          <a:xfrm>
            <a:off x="1824925" y="152400"/>
            <a:ext cx="5369165"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